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21"/>
  </p:notesMasterIdLst>
  <p:sldIdLst>
    <p:sldId id="269" r:id="rId3"/>
    <p:sldId id="879" r:id="rId4"/>
    <p:sldId id="890" r:id="rId5"/>
    <p:sldId id="888" r:id="rId6"/>
    <p:sldId id="886" r:id="rId7"/>
    <p:sldId id="887" r:id="rId8"/>
    <p:sldId id="889" r:id="rId9"/>
    <p:sldId id="881" r:id="rId10"/>
    <p:sldId id="891" r:id="rId11"/>
    <p:sldId id="901" r:id="rId12"/>
    <p:sldId id="894" r:id="rId13"/>
    <p:sldId id="895" r:id="rId14"/>
    <p:sldId id="896" r:id="rId15"/>
    <p:sldId id="897" r:id="rId16"/>
    <p:sldId id="900" r:id="rId17"/>
    <p:sldId id="899" r:id="rId18"/>
    <p:sldId id="898" r:id="rId19"/>
    <p:sldId id="885" r:id="rId20"/>
  </p:sldIdLst>
  <p:sldSz cx="12192000" cy="6858000"/>
  <p:notesSz cx="6858000" cy="9144000"/>
  <p:embeddedFontLst>
    <p:embeddedFont>
      <p:font typeface="Arial Nova" panose="020B0504020202020204" pitchFamily="34" charset="0"/>
      <p:regular r:id="rId22"/>
      <p:bold r:id="rId23"/>
      <p:italic r:id="rId24"/>
      <p:boldItalic r:id="rId25"/>
    </p:embeddedFont>
    <p:embeddedFont>
      <p:font typeface="Manrope" charset="0"/>
      <p:regular r:id="rId26"/>
      <p:bold r:id="rId27"/>
      <p:italic r:id="rId28"/>
      <p:bold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FCAA1E-CA54-CDE8-B8E2-8AA376E494F5}" name="Marta Gandolla" initials="MG" userId="S::10197720@polimi.it::c4caa008-52e9-436c-b85f-4e09905012c2" providerId="AD"/>
  <p188:author id="{7C161E36-08B5-D2B6-7F8D-7418B57FA6A6}" name="Emilia Ambrosini" initials="EA" userId="S::10177826@polimi.it::3c81554d-cf1b-46b8-bd85-b5f2ec75a3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C"/>
    <a:srgbClr val="E3E6EB"/>
    <a:srgbClr val="D2D7DF"/>
    <a:srgbClr val="69698C"/>
    <a:srgbClr val="233D60"/>
    <a:srgbClr val="FFFFFF"/>
    <a:srgbClr val="0EB4AA"/>
    <a:srgbClr val="102C53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5A70FA-BEBD-A246-9337-0B93546091A6}" v="7" dt="2025-03-27T21:59:57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48"/>
  </p:normalViewPr>
  <p:slideViewPr>
    <p:cSldViewPr snapToGrid="0">
      <p:cViewPr varScale="1">
        <p:scale>
          <a:sx n="78" d="100"/>
          <a:sy n="78" d="100"/>
        </p:scale>
        <p:origin x="101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microsoft.com/office/2018/10/relationships/authors" Target="authors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07/04/2025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1297-F1AC-3149-BD66-E9CFB358CD5E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400" b="1"/>
            </a:lvl1pPr>
            <a:lvl2pPr marL="80010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defRPr sz="1400" b="0"/>
            </a:lvl2pPr>
            <a:lvl3pPr marL="1257300" indent="-342900">
              <a:buFont typeface="+mj-lt"/>
              <a:buAutoNum type="arabicPeriod"/>
              <a:defRPr sz="1400"/>
            </a:lvl3pPr>
            <a:lvl4pPr marL="1714500" indent="-342900">
              <a:buFont typeface="+mj-lt"/>
              <a:buAutoNum type="arabicPeriod"/>
              <a:defRPr sz="1400"/>
            </a:lvl4pPr>
            <a:lvl5pPr marL="21717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it-IT"/>
              <a:t>Titolo sezione</a:t>
            </a:r>
          </a:p>
          <a:p>
            <a:pPr lvl="1"/>
            <a:r>
              <a:rPr lang="it-IT"/>
              <a:t>Titolo sezione</a:t>
            </a:r>
          </a:p>
          <a:p>
            <a:pPr lvl="0"/>
            <a:r>
              <a:rPr lang="it-IT"/>
              <a:t>Titolo sezione</a:t>
            </a:r>
          </a:p>
          <a:p>
            <a:pPr lvl="1"/>
            <a:r>
              <a:rPr lang="it-IT"/>
              <a:t>Titolo sezione</a:t>
            </a:r>
          </a:p>
          <a:p>
            <a:pPr lvl="0"/>
            <a:r>
              <a:rPr lang="it-IT"/>
              <a:t>Titolo sezione</a:t>
            </a:r>
          </a:p>
          <a:p>
            <a:pPr lvl="1"/>
            <a:r>
              <a:rPr lang="it-IT"/>
              <a:t>Titolo sezione</a:t>
            </a:r>
          </a:p>
          <a:p>
            <a:pPr lvl="0"/>
            <a:r>
              <a:rPr lang="it-IT"/>
              <a:t>Titolo sezione</a:t>
            </a:r>
          </a:p>
          <a:p>
            <a:pPr lvl="1"/>
            <a:r>
              <a:rPr lang="it-IT"/>
              <a:t>Titolo sezione</a:t>
            </a:r>
          </a:p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47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33C3-4F27-B441-9717-18A6D020339B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endParaRPr lang="it-IT"/>
          </a:p>
          <a:p>
            <a:pPr lvl="0"/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endParaRPr lang="it-IT"/>
          </a:p>
          <a:p>
            <a:pPr lvl="0"/>
            <a:r>
              <a:rPr lang="it-IT" err="1"/>
              <a:t>Lorem</a:t>
            </a:r>
            <a:r>
              <a:rPr lang="it-IT"/>
              <a:t> ipsum</a:t>
            </a:r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30FD-9505-424F-B0D7-751144701B75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CB-891A-7040-AA9E-F1EB1E24CC04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BA87-E168-DA4D-B949-70EBF6B054CD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93BE-7634-F041-89EC-A6B0A7D45CCF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5034479" cy="84008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C37F-C151-9249-8F0C-9F2CA84B0B57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5106987" cy="4429125"/>
          </a:xfrm>
        </p:spPr>
        <p:txBody>
          <a:bodyPr/>
          <a:lstStyle/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962" y="812652"/>
            <a:ext cx="5423999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12652"/>
            <a:ext cx="5761038" cy="84008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5BBE-8EF7-804B-A58A-D4EC2110E183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60575"/>
            <a:ext cx="5761038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851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696458" cy="84008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7AEC-C5AB-F64C-B2EE-21F605EEF1BB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696458" cy="4429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696458" cy="84008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A157-C92A-9740-A303-FEBBFFA3807E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2060575"/>
            <a:ext cx="6696457" cy="4429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D9A2-819E-6947-BE64-CBF9C99EE145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4A80-2967-9D4D-8284-C7ADB34862DD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sezione</a:t>
            </a:r>
            <a:br>
              <a:rPr lang="it-IT"/>
            </a:br>
            <a:endParaRPr lang="it-IT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lvl="0"/>
            <a:endParaRPr lang="it-IT"/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3D86C7EF-AEA6-4614-B487-FD62FE7D1B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9865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lvl="0"/>
            <a:endParaRPr lang="it-IT"/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06482AA6-FB29-4523-AF8A-19196AC02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6234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lvl="0"/>
            <a:endParaRPr lang="it-IT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29425362-73BC-4CAC-B398-63AC560AFF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2603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lvl="0"/>
            <a:endParaRPr lang="it-IT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37A8CDF9-B79C-4BF7-B437-25EC350C08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972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Titolo argomento</a:t>
            </a:r>
          </a:p>
          <a:p>
            <a:pPr lvl="0"/>
            <a:endParaRPr lang="it-IT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519369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9D88-DF5F-6F44-B754-2517D28BD459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E998-FD9B-4645-9B86-A3F7B810619D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FC2B-0FF0-A74E-85DD-37A60492C058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9DC-2FA6-7C42-8FEF-3FACE9A5869C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20EE4A-EC63-A24B-8D68-4334F8A0B6F6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2813"/>
            <a:ext cx="12192000" cy="8404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346379"/>
            <a:ext cx="12192000" cy="51162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479256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Collaborative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Robotics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673212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68" y="6462129"/>
            <a:ext cx="2960496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Collaborative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Robotics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68" y="6346379"/>
            <a:ext cx="2960496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59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7EF6FA-9E02-465C-BF2C-F79206AB58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  <a:br>
              <a:rPr lang="it-IT"/>
            </a:br>
            <a:r>
              <a:rPr lang="it-IT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3465386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10986218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17ADE777-6F12-4FCD-980D-1255A25F2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  <a:br>
              <a:rPr lang="it-IT"/>
            </a:br>
            <a:r>
              <a:rPr lang="it-IT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E13B68B-5E70-4386-A49F-885614E5E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A3FBD5-7CDB-7D4C-9C3B-AB367EB04B41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00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err="1">
                  <a:latin typeface="Manrope" pitchFamily="2" charset="0"/>
                </a:rPr>
                <a:t>Dicitura</a:t>
              </a:r>
              <a:r>
                <a:rPr sz="900" b="1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err="1">
                  <a:latin typeface="Manrope" pitchFamily="2" charset="0"/>
                </a:rPr>
                <a:t>Dicitura</a:t>
              </a:r>
              <a:r>
                <a:rPr sz="900" b="1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1" name="Immagine 50">
            <a:extLst>
              <a:ext uri="{FF2B5EF4-FFF2-40B4-BE49-F238E27FC236}">
                <a16:creationId xmlns:a16="http://schemas.microsoft.com/office/drawing/2014/main" id="{181E7BAF-676D-D668-15AC-6903A8FCD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4" y="6123318"/>
            <a:ext cx="1548101" cy="499859"/>
          </a:xfrm>
          <a:prstGeom prst="rect">
            <a:avLst/>
          </a:prstGeom>
        </p:spPr>
      </p:pic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9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34019" y="-973483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err="1">
                  <a:latin typeface="Manrope" pitchFamily="2" charset="0"/>
                </a:rPr>
                <a:t>Dicitura</a:t>
              </a:r>
              <a:r>
                <a:rPr sz="900" b="1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err="1">
                  <a:latin typeface="Manrope" pitchFamily="2" charset="0"/>
                </a:rPr>
                <a:t>Dicitura</a:t>
              </a:r>
              <a:r>
                <a:rPr sz="900" b="1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1" name="Immagine 50">
            <a:extLst>
              <a:ext uri="{FF2B5EF4-FFF2-40B4-BE49-F238E27FC236}">
                <a16:creationId xmlns:a16="http://schemas.microsoft.com/office/drawing/2014/main" id="{181E7BAF-676D-D668-15AC-6903A8FCD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4" y="6123318"/>
            <a:ext cx="1548101" cy="499859"/>
          </a:xfrm>
          <a:prstGeom prst="rect">
            <a:avLst/>
          </a:prstGeom>
        </p:spPr>
      </p:pic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84154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/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/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/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Inserire titolo</a:t>
            </a:r>
            <a:br>
              <a:rPr lang="it-IT"/>
            </a:br>
            <a:r>
              <a:rPr lang="it-IT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737DCA1-8034-4460-9A29-E445D90EE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9" y="558879"/>
            <a:ext cx="2124000" cy="6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7EF6FA-9E02-465C-BF2C-F79206AB58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Inserire titolo</a:t>
            </a:r>
            <a:br>
              <a:rPr lang="it-IT"/>
            </a:br>
            <a:r>
              <a:rPr lang="it-IT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>
              <a:latin typeface="Manrope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7EF6FA-9E02-465C-BF2C-F79206AB58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  <a:br>
              <a:rPr lang="it-IT"/>
            </a:br>
            <a:r>
              <a:rPr lang="it-IT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92CDFEA-FF7C-9DA5-4228-4AE0B1E8F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4" y="274034"/>
            <a:ext cx="3114203" cy="1359232"/>
          </a:xfrm>
          <a:prstGeom prst="rect">
            <a:avLst/>
          </a:prstGeom>
        </p:spPr>
      </p:pic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075" y="5600723"/>
            <a:ext cx="3866418" cy="647700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687397-6A15-4CE0-9CC3-0FF15282E829}"/>
              </a:ext>
            </a:extLst>
          </p:cNvPr>
          <p:cNvSpPr txBox="1"/>
          <p:nvPr userDrawn="1"/>
        </p:nvSpPr>
        <p:spPr>
          <a:xfrm>
            <a:off x="534085" y="5022987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>
                <a:solidFill>
                  <a:schemeClr val="bg1"/>
                </a:solidFill>
              </a:rPr>
              <a:t>Contatti</a:t>
            </a: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682217-58D1-3A42-937F-5384B427A3C8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7BDE156-16F9-4A4D-BBF6-5A4E205025A8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B83D-64CC-0C46-9BF1-A155FFECFD3B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97E5-EDFE-D94E-8453-6D544F869C89}" type="datetime1">
              <a:rPr lang="it-IT" smtClean="0"/>
              <a:t>07/04/2025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Collaborative Robotics - Course Presentation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926" y="2060575"/>
            <a:ext cx="5330113" cy="4429125"/>
          </a:xfrm>
        </p:spPr>
        <p:txBody>
          <a:bodyPr/>
          <a:lstStyle/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0"/>
            <a:r>
              <a:rPr lang="it-IT"/>
              <a:t>Secondo livello</a:t>
            </a:r>
          </a:p>
          <a:p>
            <a:pPr lvl="0"/>
            <a:r>
              <a:rPr lang="it-IT"/>
              <a:t>Terzo livello</a:t>
            </a:r>
          </a:p>
          <a:p>
            <a:pPr lvl="0"/>
            <a:r>
              <a:rPr lang="it-IT"/>
              <a:t>Quarto livello</a:t>
            </a:r>
          </a:p>
          <a:p>
            <a:pPr lv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988BC6B-8D71-204E-982F-C250E0244C70}" type="datetime1">
              <a:rPr lang="it-IT" smtClean="0"/>
              <a:t>07/04/2025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b="1"/>
              <a:t>Collaborative Robotics - Course Presentation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678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  <p:sldLayoutId id="2147483730" r:id="rId25"/>
    <p:sldLayoutId id="2147483731" r:id="rId26"/>
    <p:sldLayoutId id="2147483732" r:id="rId2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urse24.it/dossier/wound-care/sistema-antidecubito-flow-advance-ad-altissimo-rischio.html" TargetMode="External"/><Relationship Id="rId5" Type="http://schemas.openxmlformats.org/officeDocument/2006/relationships/hyperlink" Target="https://www.servicemed.it/prodotti/sistemi-antidecubito-attivi-ad-aria/flow-advance/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08.04.2025</a:t>
            </a:r>
          </a:p>
          <a:p>
            <a:endParaRPr lang="en-US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6" y="3433718"/>
            <a:ext cx="10084456" cy="2108271"/>
          </a:xfrm>
        </p:spPr>
        <p:txBody>
          <a:bodyPr/>
          <a:lstStyle/>
          <a:p>
            <a:r>
              <a:rPr lang="en-US" dirty="0"/>
              <a:t>Paralympics and Sport rehabilitation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8F3106-4004-41D3-BA3F-38D2275DDB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Academic Year 2024-2025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296A-F263-F232-33AB-E4C9C210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83B256E-7DF2-7D36-56E4-3BFEA7EDBB31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solidFill>
            <a:srgbClr val="E3E6EB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CUSHION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F515C4-0846-C445-E202-80A400B9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E4EDF97-B74A-000B-4E84-1DD530C543F5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A8855BD-C480-DEF0-70D0-3E12B1EAB1DA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08D40C-0530-9841-D288-A01CD93ABBDA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2E2E44B-8CCB-B690-BA07-A532DF01D09B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PRESSURE SENSITIVE – MAT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C7A2508-A5D1-D918-8D4F-66CAA9D485CF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MICROCONTROLLER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EB2AA05-4DFC-A68E-C57C-9675410BC80B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CC24638-BE79-2636-36BF-EE453E3B01B5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292ED24-C588-ABE7-77CF-E191EED386CA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076E4-9212-6B7C-7952-D1AE0206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pic>
        <p:nvPicPr>
          <p:cNvPr id="7" name="Picture 2" descr="Pressure sensor ">
            <a:extLst>
              <a:ext uri="{FF2B5EF4-FFF2-40B4-BE49-F238E27FC236}">
                <a16:creationId xmlns:a16="http://schemas.microsoft.com/office/drawing/2014/main" id="{BC895F06-D09B-FFAC-6BC7-CFCB1ECE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ponent ">
            <a:extLst>
              <a:ext uri="{FF2B5EF4-FFF2-40B4-BE49-F238E27FC236}">
                <a16:creationId xmlns:a16="http://schemas.microsoft.com/office/drawing/2014/main" id="{4E968519-CBA6-D816-ABE2-193E97CB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3BB9E39-0BFE-B28F-F982-4715A1AECBA0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9854E-739B-FE36-794C-FAAF6F13C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BE5EEF2-8E04-1D5A-F2E3-147B1916E12C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solidFill>
            <a:srgbClr val="E3E6EB"/>
          </a:solidFill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CUSHION</a:t>
            </a:r>
          </a:p>
          <a:p>
            <a:pPr algn="ctr"/>
            <a:endParaRPr lang="it-IT" b="1" dirty="0">
              <a:solidFill>
                <a:srgbClr val="233D60"/>
              </a:solidFill>
            </a:endParaRPr>
          </a:p>
          <a:p>
            <a:pPr algn="ctr"/>
            <a:r>
              <a:rPr lang="en-US" dirty="0">
                <a:solidFill>
                  <a:srgbClr val="233D60"/>
                </a:solidFill>
              </a:rPr>
              <a:t>Adjustable cushion with separate air chambers for personalized support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dirty="0">
                <a:solidFill>
                  <a:srgbClr val="233D60"/>
                </a:solidFill>
              </a:rPr>
              <a:t> </a:t>
            </a:r>
          </a:p>
          <a:p>
            <a:pPr algn="ctr"/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EFA2D7-E358-EFA6-A187-F6E99850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6BC096-BCC1-14A6-D97B-413954630ADF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227BC7E-CAFA-3640-19F7-9C53E6D65127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D51B4D-51DA-03FA-3E53-FEA8FFE7C202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3D0BE9C-A6DC-9A01-E709-E41E5D2B737A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PRESSURE SENSITIVE – MAT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5F78A8F-6195-74D1-B6D2-703F8B918EB8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MICROCONTROLLER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B5F7BA6-7E71-A309-0B39-971F758D6FED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47BB232-9730-6E5C-2AD6-D05BEC7DC1F9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4C3C917-02C4-8FF2-C490-22448C6C31E7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A1E2B3-3F3F-F9C7-00B6-6D1647B2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pic>
        <p:nvPicPr>
          <p:cNvPr id="7" name="Picture 2" descr="Pressure sensor ">
            <a:extLst>
              <a:ext uri="{FF2B5EF4-FFF2-40B4-BE49-F238E27FC236}">
                <a16:creationId xmlns:a16="http://schemas.microsoft.com/office/drawing/2014/main" id="{B9100C49-20D5-C4BC-9C15-45C2713CD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ponent ">
            <a:extLst>
              <a:ext uri="{FF2B5EF4-FFF2-40B4-BE49-F238E27FC236}">
                <a16:creationId xmlns:a16="http://schemas.microsoft.com/office/drawing/2014/main" id="{F568E398-5403-019C-51A3-4F3432F6D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602024B4-F5F1-F802-B3C5-19B452327EC3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7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40246-148C-0E2A-DCBF-3AC8DEB2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44487CF-6239-AF3A-717B-37EDFFFCBD30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CUSHION</a:t>
            </a:r>
          </a:p>
          <a:p>
            <a:pPr algn="ctr"/>
            <a:endParaRPr lang="it-IT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Material selection: </a:t>
            </a:r>
            <a:r>
              <a:rPr lang="en-US" dirty="0">
                <a:solidFill>
                  <a:srgbClr val="233D60"/>
                </a:solidFill>
              </a:rPr>
              <a:t>hypoallergenic, breathable, non-slip, waterproof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Design optimization</a:t>
            </a:r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B1CEF89-47C6-6154-FF0F-5BE7CD3B8A9F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PRESSURE SENSITIVE – MAT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0649EF4-9EEE-0108-F206-BBACB9A85D50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MICROCONTROLLER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E3B1F0-8087-5CD1-55CF-1E8D9D45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383C66-24F6-D678-3166-7356C6429DAC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7449747-544D-EFBA-36E2-30D3292FD808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4BB334-9290-80CB-FB2E-3BB75BB56926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7D73DB2-DACA-2CE3-FC81-A9262AE4A8E2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E6CE7C-FB20-1BF7-6276-62F35500F04F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C3BEE09-A2ED-854E-6D49-CE0E17DF2D91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41D6BB-0859-13A9-9992-5E28C9BED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pic>
        <p:nvPicPr>
          <p:cNvPr id="1026" name="Picture 2" descr="Pressure sensor ">
            <a:extLst>
              <a:ext uri="{FF2B5EF4-FFF2-40B4-BE49-F238E27FC236}">
                <a16:creationId xmlns:a16="http://schemas.microsoft.com/office/drawing/2014/main" id="{3473BC6E-CAA7-E0CF-1865-70E64C44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onent ">
            <a:extLst>
              <a:ext uri="{FF2B5EF4-FFF2-40B4-BE49-F238E27FC236}">
                <a16:creationId xmlns:a16="http://schemas.microsoft.com/office/drawing/2014/main" id="{C8F05AA2-0234-4D0E-101A-B173B6EE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0E8CC40E-007E-48F6-C082-7CF2401037BA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1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DF4E-57E6-DAD6-C3FB-E39A3D14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0E6CB90-8FDF-F605-5FBA-C6B1F6DDFCE9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2D7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E312591-4755-62F7-5322-E39F98569A29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PRESSURE SENSITIVE – MAT</a:t>
            </a: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it-IT" dirty="0">
                <a:solidFill>
                  <a:srgbClr val="233D60"/>
                </a:solidFill>
              </a:rPr>
              <a:t>Sensor-</a:t>
            </a:r>
            <a:r>
              <a:rPr lang="it-IT" dirty="0" err="1">
                <a:solidFill>
                  <a:srgbClr val="233D60"/>
                </a:solidFill>
              </a:rPr>
              <a:t>equipped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mat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that</a:t>
            </a:r>
            <a:r>
              <a:rPr lang="it-IT" dirty="0">
                <a:solidFill>
                  <a:srgbClr val="233D60"/>
                </a:solidFill>
              </a:rPr>
              <a:t> monitors pressure </a:t>
            </a:r>
            <a:r>
              <a:rPr lang="it-IT" dirty="0" err="1">
                <a:solidFill>
                  <a:srgbClr val="233D60"/>
                </a:solidFill>
              </a:rPr>
              <a:t>distribution</a:t>
            </a:r>
            <a:r>
              <a:rPr lang="it-IT" dirty="0">
                <a:solidFill>
                  <a:srgbClr val="233D60"/>
                </a:solidFill>
              </a:rPr>
              <a:t> in </a:t>
            </a:r>
            <a:r>
              <a:rPr lang="it-IT" dirty="0" err="1">
                <a:solidFill>
                  <a:srgbClr val="233D60"/>
                </a:solidFill>
              </a:rPr>
              <a:t>real</a:t>
            </a:r>
            <a:r>
              <a:rPr lang="it-IT" dirty="0">
                <a:solidFill>
                  <a:srgbClr val="233D60"/>
                </a:solidFill>
              </a:rPr>
              <a:t> time</a:t>
            </a:r>
          </a:p>
          <a:p>
            <a:pPr algn="ctr">
              <a:buNone/>
            </a:pP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1C4788-1761-F0CD-9334-1AB1E1CD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7E53451-D35E-2F33-ADA7-61D04835FDDC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8A4F767-E523-C264-CDA0-7C833F129E65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7E31B29-8146-2B9C-7B69-04A801DBB84F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7F74B8E-1F46-B432-BA61-6BF65D99EDAC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MICROCONTROLLER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6EB7881-8800-9D65-D525-71C62D8D29AD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5CCF4B8E-7431-9893-E566-D17ACE1E981E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2" descr="Pressure sensor ">
            <a:extLst>
              <a:ext uri="{FF2B5EF4-FFF2-40B4-BE49-F238E27FC236}">
                <a16:creationId xmlns:a16="http://schemas.microsoft.com/office/drawing/2014/main" id="{676AA0BF-EA5E-7693-78D0-2F7BC566E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ponent ">
            <a:extLst>
              <a:ext uri="{FF2B5EF4-FFF2-40B4-BE49-F238E27FC236}">
                <a16:creationId xmlns:a16="http://schemas.microsoft.com/office/drawing/2014/main" id="{19FC0C64-EAC7-18EB-B394-A9AA212A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9CC55FB-DD18-04DE-B205-402E466BAC7A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7E4A20-A357-36C9-8C04-18849859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92073F4E-2C6C-E6EF-BB3D-4E369A5F8D2C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9446B-68EA-E0BB-19C0-37C1D533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4923EEF-698F-C222-746E-1C6E6ED97535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2D7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6EDD7ED-28DB-3A0A-BE79-83B578AA2CD9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MICROCONTROLLER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8F31BF9-18FB-151C-F891-2D63B2D142BB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PRESSURE SENSITIVE – MAT</a:t>
            </a: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Sensor &amp; system </a:t>
            </a:r>
            <a:r>
              <a:rPr lang="it-IT" b="1" dirty="0" err="1">
                <a:solidFill>
                  <a:srgbClr val="233D60"/>
                </a:solidFill>
              </a:rPr>
              <a:t>configuration</a:t>
            </a:r>
            <a:r>
              <a:rPr lang="it-IT" b="1" dirty="0">
                <a:solidFill>
                  <a:srgbClr val="233D60"/>
                </a:solidFill>
              </a:rPr>
              <a:t>: </a:t>
            </a:r>
          </a:p>
          <a:p>
            <a:pPr algn="ctr">
              <a:buNone/>
            </a:pPr>
            <a:r>
              <a:rPr lang="it-IT" dirty="0" err="1">
                <a:solidFill>
                  <a:srgbClr val="233D60"/>
                </a:solidFill>
              </a:rPr>
              <a:t>type</a:t>
            </a:r>
            <a:r>
              <a:rPr lang="it-IT" dirty="0">
                <a:solidFill>
                  <a:srgbClr val="233D60"/>
                </a:solidFill>
              </a:rPr>
              <a:t>, </a:t>
            </a:r>
            <a:r>
              <a:rPr lang="it-IT" dirty="0" err="1">
                <a:solidFill>
                  <a:srgbClr val="233D60"/>
                </a:solidFill>
              </a:rPr>
              <a:t>number</a:t>
            </a:r>
            <a:r>
              <a:rPr lang="it-IT" dirty="0">
                <a:solidFill>
                  <a:srgbClr val="233D60"/>
                </a:solidFill>
              </a:rPr>
              <a:t>, positioning, </a:t>
            </a:r>
            <a:r>
              <a:rPr lang="it-IT" dirty="0" err="1">
                <a:solidFill>
                  <a:srgbClr val="233D60"/>
                </a:solidFill>
              </a:rPr>
              <a:t>techincal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specifications</a:t>
            </a:r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FBD1D56-B091-10EC-4A66-8FF0778E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95033DC-F5EC-9E66-8E86-101DC9538A6E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69382F-ACE7-D931-5401-644E38E2D169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CC359DB-DAE9-39F2-746A-C6B8EC4A3DD2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0295ED6-D943-CBB1-3634-7DCD426DBA69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131D390-DA4B-C99B-9AA6-B7ACE3AF7471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C18EA01-0522-3DEB-5407-4A38F1C3F9CA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ED0754-B797-19F5-BE45-2BF59E8F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pic>
        <p:nvPicPr>
          <p:cNvPr id="7" name="Picture 2" descr="Pressure sensor ">
            <a:extLst>
              <a:ext uri="{FF2B5EF4-FFF2-40B4-BE49-F238E27FC236}">
                <a16:creationId xmlns:a16="http://schemas.microsoft.com/office/drawing/2014/main" id="{05E46DA8-A997-4538-68EB-1933C0F8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ponent ">
            <a:extLst>
              <a:ext uri="{FF2B5EF4-FFF2-40B4-BE49-F238E27FC236}">
                <a16:creationId xmlns:a16="http://schemas.microsoft.com/office/drawing/2014/main" id="{EDE39EDB-9445-18D8-BA0A-DC19E24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50813B37-36C9-F0B2-D3FB-4808093966C5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68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4BFC-115D-06CB-9AB3-C5BB435BC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B28138A-A2F6-4F19-1268-394C40BE6C1C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2D7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F61030A-8D9D-3F57-707F-C60C4FD8E465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MICROCONTROLLER</a:t>
            </a: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it-IT" dirty="0" err="1">
                <a:solidFill>
                  <a:srgbClr val="233D60"/>
                </a:solidFill>
              </a:rPr>
              <a:t>Integrated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circuit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that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automatically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regulates</a:t>
            </a:r>
            <a:r>
              <a:rPr lang="it-IT" dirty="0">
                <a:solidFill>
                  <a:srgbClr val="233D60"/>
                </a:solidFill>
              </a:rPr>
              <a:t> the pressure in the air </a:t>
            </a:r>
            <a:r>
              <a:rPr lang="it-IT" dirty="0" err="1">
                <a:solidFill>
                  <a:srgbClr val="233D60"/>
                </a:solidFill>
              </a:rPr>
              <a:t>chambers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BD248A5-092A-3FC7-7C62-17AA9E923C5A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2D7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92B87A-4240-334E-AC52-E2EBCFDB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A6E4F67-D40C-1EB3-9B08-67BABC446F8A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31C99B2-5D40-36AF-0743-FB84D2D1A3BB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14CCC9E-0E55-59FF-F5ED-327E551EC93A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BC0FAD-B57D-F1DA-F14A-36F9E22E0473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FCAF324-378F-3F57-13D4-4D09B668A312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890E259-6684-3AFB-8A68-658F23BC77DF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67C13-CCCD-DEBC-9D9A-B98AD6C7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pic>
        <p:nvPicPr>
          <p:cNvPr id="7" name="Picture 2" descr="Pressure sensor ">
            <a:extLst>
              <a:ext uri="{FF2B5EF4-FFF2-40B4-BE49-F238E27FC236}">
                <a16:creationId xmlns:a16="http://schemas.microsoft.com/office/drawing/2014/main" id="{5B465448-B1DB-6897-3BF9-6A6619AB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ponent ">
            <a:extLst>
              <a:ext uri="{FF2B5EF4-FFF2-40B4-BE49-F238E27FC236}">
                <a16:creationId xmlns:a16="http://schemas.microsoft.com/office/drawing/2014/main" id="{920C49A0-68D9-AF83-C4CE-AA5657DA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069A7128-66A6-70B8-06FE-729643CFC2EF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D77B-653F-4220-6DB0-04F76C7B5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ED71D29-8B19-3A88-D119-7BED27A0E574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2D7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959145-E1FE-98CA-DAAC-2D3F0FD75413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D2D7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8B70D92-6D36-3403-6094-1C479DDD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4C9A2FF-E805-A612-2811-357628285FA2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87C9D15-881B-4203-08C2-EEB15B677A1D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CA668-9307-B775-5811-03E9D352AC02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A66C190-EA7A-DB36-C389-C4645FDF0DFB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MICROCONTROLLER</a:t>
            </a:r>
            <a:endParaRPr lang="it-IT" dirty="0">
              <a:solidFill>
                <a:srgbClr val="233D60"/>
              </a:solidFill>
            </a:endParaRP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System </a:t>
            </a:r>
            <a:r>
              <a:rPr lang="it-IT" b="1" dirty="0" err="1">
                <a:solidFill>
                  <a:srgbClr val="233D60"/>
                </a:solidFill>
              </a:rPr>
              <a:t>configuration</a:t>
            </a:r>
            <a:r>
              <a:rPr lang="it-IT" b="1" dirty="0">
                <a:solidFill>
                  <a:srgbClr val="233D60"/>
                </a:solidFill>
              </a:rPr>
              <a:t> &amp; control:</a:t>
            </a:r>
          </a:p>
          <a:p>
            <a:pPr algn="ctr">
              <a:buNone/>
            </a:pPr>
            <a:r>
              <a:rPr lang="it-IT" dirty="0">
                <a:solidFill>
                  <a:srgbClr val="233D60"/>
                </a:solidFill>
              </a:rPr>
              <a:t>hardware and software</a:t>
            </a:r>
          </a:p>
          <a:p>
            <a:pPr algn="ctr">
              <a:buNone/>
            </a:pP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D2BC5B1-A385-85A8-2390-F1EB2F5076BA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E66C20D-034E-1E1F-06B4-98822A6B298E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A39F902-1C86-8C64-5F10-2A3FAD9F8BC3}"/>
              </a:ext>
            </a:extLst>
          </p:cNvPr>
          <p:cNvSpPr>
            <a:spLocks noChangeAspect="1"/>
          </p:cNvSpPr>
          <p:nvPr/>
        </p:nvSpPr>
        <p:spPr>
          <a:xfrm>
            <a:off x="1690447" y="1463447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66E5C83-6D92-A884-1B31-F7061447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904" y="1505699"/>
            <a:ext cx="875507" cy="799717"/>
          </a:xfrm>
          <a:prstGeom prst="rect">
            <a:avLst/>
          </a:prstGeom>
        </p:spPr>
      </p:pic>
      <p:pic>
        <p:nvPicPr>
          <p:cNvPr id="7" name="Picture 2" descr="Pressure sensor ">
            <a:extLst>
              <a:ext uri="{FF2B5EF4-FFF2-40B4-BE49-F238E27FC236}">
                <a16:creationId xmlns:a16="http://schemas.microsoft.com/office/drawing/2014/main" id="{846776D8-69D5-8A69-CA02-DCDA0A32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9" y="1447070"/>
            <a:ext cx="708842" cy="7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ponent ">
            <a:extLst>
              <a:ext uri="{FF2B5EF4-FFF2-40B4-BE49-F238E27FC236}">
                <a16:creationId xmlns:a16="http://schemas.microsoft.com/office/drawing/2014/main" id="{BEF53CA0-7240-8F9D-C0F7-D788CFB5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8" y="1468678"/>
            <a:ext cx="765166" cy="7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540E0C-786C-DFBA-962B-788281EACF72}"/>
              </a:ext>
            </a:extLst>
          </p:cNvPr>
          <p:cNvSpPr txBox="1">
            <a:spLocks/>
          </p:cNvSpPr>
          <p:nvPr/>
        </p:nvSpPr>
        <p:spPr>
          <a:xfrm>
            <a:off x="914117" y="769169"/>
            <a:ext cx="10363766" cy="523050"/>
          </a:xfrm>
          <a:prstGeom prst="round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9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EA75-8016-1722-AFCC-0485A4E41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6A78A68-0580-B473-5D1D-0E7CC7DB0A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799701" y="759510"/>
            <a:ext cx="10592598" cy="4948915"/>
          </a:xfrm>
          <a:prstGeom prst="rect">
            <a:avLst/>
          </a:prstGeom>
        </p:spPr>
      </p:pic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E30F3FC-B3C9-E9A7-D27F-107046824C0A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>
            <a:off x="6096000" y="5118018"/>
            <a:ext cx="3607661" cy="0"/>
          </a:xfrm>
          <a:prstGeom prst="line">
            <a:avLst/>
          </a:prstGeom>
          <a:ln w="76200">
            <a:solidFill>
              <a:schemeClr val="accent6">
                <a:lumMod val="1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348F73A-F18E-8499-76C0-2E79CF88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84B245-B86C-988A-C2D7-A849CF07FA89}"/>
              </a:ext>
            </a:extLst>
          </p:cNvPr>
          <p:cNvSpPr txBox="1">
            <a:spLocks/>
          </p:cNvSpPr>
          <p:nvPr/>
        </p:nvSpPr>
        <p:spPr>
          <a:xfrm>
            <a:off x="0" y="759510"/>
            <a:ext cx="12192000" cy="52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 err="1"/>
              <a:t>Conclusion</a:t>
            </a:r>
            <a:endParaRPr lang="en-US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88609A5D-6E32-D18D-099F-8AC2C70AC244}"/>
              </a:ext>
            </a:extLst>
          </p:cNvPr>
          <p:cNvSpPr/>
          <p:nvPr/>
        </p:nvSpPr>
        <p:spPr>
          <a:xfrm>
            <a:off x="8039101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sp>
        <p:nvSpPr>
          <p:cNvPr id="1032" name="Rettangolo 1031">
            <a:extLst>
              <a:ext uri="{FF2B5EF4-FFF2-40B4-BE49-F238E27FC236}">
                <a16:creationId xmlns:a16="http://schemas.microsoft.com/office/drawing/2014/main" id="{D72ADCC1-84E4-1BD9-7669-2B18521DF0FD}"/>
              </a:ext>
            </a:extLst>
          </p:cNvPr>
          <p:cNvSpPr/>
          <p:nvPr/>
        </p:nvSpPr>
        <p:spPr>
          <a:xfrm>
            <a:off x="5522850" y="4502788"/>
            <a:ext cx="1776300" cy="284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08.04.2025</a:t>
            </a:r>
          </a:p>
        </p:txBody>
      </p:sp>
      <p:sp>
        <p:nvSpPr>
          <p:cNvPr id="1035" name="Rettangolo 1034">
            <a:extLst>
              <a:ext uri="{FF2B5EF4-FFF2-40B4-BE49-F238E27FC236}">
                <a16:creationId xmlns:a16="http://schemas.microsoft.com/office/drawing/2014/main" id="{A43BD0D2-39C7-CE94-C632-E4743DB6E78B}"/>
              </a:ext>
            </a:extLst>
          </p:cNvPr>
          <p:cNvSpPr/>
          <p:nvPr/>
        </p:nvSpPr>
        <p:spPr>
          <a:xfrm>
            <a:off x="1676551" y="4870539"/>
            <a:ext cx="1044908" cy="34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accent6">
                    <a:lumMod val="75000"/>
                  </a:schemeClr>
                </a:solidFill>
              </a:rPr>
              <a:t>25.03.2025</a:t>
            </a:r>
          </a:p>
        </p:txBody>
      </p:sp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DF752264-472D-8C65-34B2-34958BCC5FDA}"/>
              </a:ext>
            </a:extLst>
          </p:cNvPr>
          <p:cNvSpPr/>
          <p:nvPr/>
        </p:nvSpPr>
        <p:spPr>
          <a:xfrm>
            <a:off x="1676551" y="5056239"/>
            <a:ext cx="1098435" cy="34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accent6">
                    <a:lumMod val="75000"/>
                  </a:schemeClr>
                </a:solidFill>
              </a:rPr>
              <a:t>Focus group</a:t>
            </a:r>
          </a:p>
        </p:txBody>
      </p:sp>
      <p:sp>
        <p:nvSpPr>
          <p:cNvPr id="1037" name="Rettangolo 1036">
            <a:extLst>
              <a:ext uri="{FF2B5EF4-FFF2-40B4-BE49-F238E27FC236}">
                <a16:creationId xmlns:a16="http://schemas.microsoft.com/office/drawing/2014/main" id="{4176DEF5-7F6E-C340-F174-FC88BB549E2C}"/>
              </a:ext>
            </a:extLst>
          </p:cNvPr>
          <p:cNvSpPr/>
          <p:nvPr/>
        </p:nvSpPr>
        <p:spPr>
          <a:xfrm>
            <a:off x="5583657" y="5418249"/>
            <a:ext cx="1654686" cy="345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rgbClr val="233D60"/>
                </a:solidFill>
              </a:rPr>
              <a:t>Proposal</a:t>
            </a:r>
            <a:endParaRPr lang="it-IT" b="1" dirty="0">
              <a:solidFill>
                <a:srgbClr val="233D60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0E1E7E8E-3D2E-2840-3BBE-98C3C0154BA0}"/>
              </a:ext>
            </a:extLst>
          </p:cNvPr>
          <p:cNvSpPr>
            <a:spLocks noChangeAspect="1"/>
          </p:cNvSpPr>
          <p:nvPr/>
        </p:nvSpPr>
        <p:spPr>
          <a:xfrm>
            <a:off x="2758339" y="4983018"/>
            <a:ext cx="270000" cy="27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4B3E1CC-D34E-AF3C-46FC-D47544E5216D}"/>
              </a:ext>
            </a:extLst>
          </p:cNvPr>
          <p:cNvSpPr>
            <a:spLocks noChangeAspect="1"/>
          </p:cNvSpPr>
          <p:nvPr/>
        </p:nvSpPr>
        <p:spPr>
          <a:xfrm>
            <a:off x="6096000" y="4803018"/>
            <a:ext cx="630000" cy="630000"/>
          </a:xfrm>
          <a:prstGeom prst="ellipse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C945C6CA-58EB-3150-3A55-8C252B091DF1}"/>
              </a:ext>
            </a:extLst>
          </p:cNvPr>
          <p:cNvSpPr>
            <a:spLocks noChangeAspect="1"/>
          </p:cNvSpPr>
          <p:nvPr/>
        </p:nvSpPr>
        <p:spPr>
          <a:xfrm>
            <a:off x="9703661" y="4758018"/>
            <a:ext cx="720000" cy="720000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D76B77D7-6BB9-D1F2-2306-1B6EC1B03767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3028339" y="5118018"/>
            <a:ext cx="115442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87071390-D06F-137E-DAC3-0766BA4D7E94}"/>
              </a:ext>
            </a:extLst>
          </p:cNvPr>
          <p:cNvSpPr>
            <a:spLocks noChangeAspect="1"/>
          </p:cNvSpPr>
          <p:nvPr/>
        </p:nvSpPr>
        <p:spPr>
          <a:xfrm>
            <a:off x="4002759" y="4938018"/>
            <a:ext cx="360000" cy="36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15F5A809-1F18-9EA6-C7C8-33BB8ABB88F9}"/>
              </a:ext>
            </a:extLst>
          </p:cNvPr>
          <p:cNvCxnSpPr>
            <a:cxnSpLocks/>
            <a:stCxn id="52" idx="6"/>
            <a:endCxn id="17" idx="2"/>
          </p:cNvCxnSpPr>
          <p:nvPr/>
        </p:nvCxnSpPr>
        <p:spPr>
          <a:xfrm>
            <a:off x="4362759" y="5118018"/>
            <a:ext cx="173324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9997E058-9220-B999-7376-D618CB94908C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rgbClr val="E3E6EB"/>
                </a:solidFill>
              </a:rPr>
              <a:t>Focus group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0E1C05-B9B7-FAA7-B8B7-18A32C047D2D}"/>
              </a:ext>
            </a:extLst>
          </p:cNvPr>
          <p:cNvSpPr/>
          <p:nvPr/>
        </p:nvSpPr>
        <p:spPr>
          <a:xfrm>
            <a:off x="4187032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Proposal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F6D3EA3-7E19-5897-BBF2-2514E07A8085}"/>
              </a:ext>
            </a:extLst>
          </p:cNvPr>
          <p:cNvSpPr/>
          <p:nvPr/>
        </p:nvSpPr>
        <p:spPr>
          <a:xfrm>
            <a:off x="4490719" y="1972532"/>
            <a:ext cx="5212163" cy="1580414"/>
          </a:xfrm>
          <a:prstGeom prst="roundRect">
            <a:avLst/>
          </a:prstGeom>
          <a:noFill/>
          <a:ln w="76200">
            <a:solidFill>
              <a:srgbClr val="1515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5151C"/>
                </a:solidFill>
              </a:rPr>
              <a:t>Aim</a:t>
            </a:r>
            <a:r>
              <a:rPr lang="en-US" dirty="0">
                <a:solidFill>
                  <a:srgbClr val="15151C"/>
                </a:solidFill>
              </a:rPr>
              <a:t>: to provide a </a:t>
            </a:r>
            <a:r>
              <a:rPr lang="en-US" b="1" dirty="0">
                <a:solidFill>
                  <a:srgbClr val="15151C"/>
                </a:solidFill>
              </a:rPr>
              <a:t>safer and more comfortable </a:t>
            </a:r>
            <a:r>
              <a:rPr lang="en-US" dirty="0">
                <a:solidFill>
                  <a:srgbClr val="15151C"/>
                </a:solidFill>
              </a:rPr>
              <a:t>experience, allowing the user to focus </a:t>
            </a:r>
          </a:p>
          <a:p>
            <a:pPr algn="ctr"/>
            <a:r>
              <a:rPr lang="en-US" dirty="0">
                <a:solidFill>
                  <a:srgbClr val="15151C"/>
                </a:solidFill>
              </a:rPr>
              <a:t>more on </a:t>
            </a:r>
            <a:r>
              <a:rPr lang="en-US" b="1" dirty="0">
                <a:solidFill>
                  <a:srgbClr val="15151C"/>
                </a:solidFill>
              </a:rPr>
              <a:t>performance</a:t>
            </a:r>
            <a:r>
              <a:rPr lang="en-US" dirty="0">
                <a:solidFill>
                  <a:srgbClr val="15151C"/>
                </a:solidFill>
              </a:rPr>
              <a:t> without </a:t>
            </a:r>
          </a:p>
          <a:p>
            <a:pPr algn="ctr"/>
            <a:r>
              <a:rPr lang="en-US" dirty="0">
                <a:solidFill>
                  <a:srgbClr val="15151C"/>
                </a:solidFill>
              </a:rPr>
              <a:t>the fear of potential issues.</a:t>
            </a:r>
            <a:endParaRPr lang="it-IT" dirty="0">
              <a:solidFill>
                <a:srgbClr val="15151C"/>
              </a:solidFill>
            </a:endParaRPr>
          </a:p>
        </p:txBody>
      </p:sp>
      <p:pic>
        <p:nvPicPr>
          <p:cNvPr id="7" name="Immagine 6" descr="Immagine che contiene unità, Chiavetta USB, smartphone&#10;&#10;Il contenuto generato dall'IA potrebbe non essere corretto.">
            <a:extLst>
              <a:ext uri="{FF2B5EF4-FFF2-40B4-BE49-F238E27FC236}">
                <a16:creationId xmlns:a16="http://schemas.microsoft.com/office/drawing/2014/main" id="{92B01888-5098-4D69-9D28-E5286F21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0" b="92582" l="15385" r="75458">
                        <a14:foregroundMark x1="15385" y1="18956" x2="15385" y2="18956"/>
                        <a14:foregroundMark x1="37179" y1="10989" x2="37179" y2="10989"/>
                        <a14:foregroundMark x1="60256" y1="75000" x2="60256" y2="75000"/>
                        <a14:foregroundMark x1="67216" y1="72253" x2="67216" y2="72253"/>
                        <a14:foregroundMark x1="69231" y1="79670" x2="69231" y2="79670"/>
                        <a14:foregroundMark x1="68498" y1="81044" x2="65751" y2="81044"/>
                        <a14:foregroundMark x1="63004" y1="81319" x2="61722" y2="81319"/>
                        <a14:foregroundMark x1="61722" y1="81319" x2="61722" y2="81319"/>
                        <a14:foregroundMark x1="73626" y1="66758" x2="73626" y2="66758"/>
                        <a14:foregroundMark x1="16300" y1="28846" x2="16300" y2="28846"/>
                        <a14:foregroundMark x1="43590" y1="85165" x2="43590" y2="85165"/>
                        <a14:foregroundMark x1="46886" y1="87912" x2="46886" y2="87912"/>
                        <a14:foregroundMark x1="58974" y1="80769" x2="58974" y2="80769"/>
                        <a14:foregroundMark x1="60256" y1="91209" x2="60256" y2="91209"/>
                        <a14:foregroundMark x1="63004" y1="70055" x2="63004" y2="70055"/>
                        <a14:foregroundMark x1="75641" y1="68681" x2="75641" y2="68681"/>
                        <a14:foregroundMark x1="60073" y1="92582" x2="60073" y2="92582"/>
                        <a14:foregroundMark x1="58425" y1="90659" x2="58425" y2="90659"/>
                        <a14:foregroundMark x1="59158" y1="91758" x2="59158" y2="91758"/>
                        <a14:foregroundMark x1="73993" y1="84890" x2="73993" y2="8489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6895" r="22823" b="5689"/>
          <a:stretch/>
        </p:blipFill>
        <p:spPr>
          <a:xfrm>
            <a:off x="2489117" y="1563287"/>
            <a:ext cx="3431458" cy="3103007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A57319A-D49A-798F-A9D3-26ADCE974A06}"/>
              </a:ext>
            </a:extLst>
          </p:cNvPr>
          <p:cNvSpPr/>
          <p:nvPr/>
        </p:nvSpPr>
        <p:spPr>
          <a:xfrm>
            <a:off x="240030" y="5958581"/>
            <a:ext cx="4926338" cy="360390"/>
          </a:xfrm>
          <a:prstGeom prst="roundRect">
            <a:avLst>
              <a:gd name="adj" fmla="val 0"/>
            </a:avLst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800" dirty="0">
                <a:solidFill>
                  <a:srgbClr val="15151C"/>
                </a:solidFill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https://www.servicemed.it/prodotti/sistemi-antidecubito-attivi-ad-aria/flow-advance/</a:t>
            </a:r>
            <a:r>
              <a:rPr lang="it-IT" sz="800" dirty="0">
                <a:solidFill>
                  <a:srgbClr val="15151C"/>
                </a:solidFill>
                <a:latin typeface="Calibri" panose="020F0502020204030204" pitchFamily="34" charset="0"/>
              </a:rPr>
              <a:t> </a:t>
            </a:r>
          </a:p>
          <a:p>
            <a:pPr algn="just"/>
            <a:r>
              <a:rPr lang="it-IT" sz="800" b="0" i="0" u="none" strike="noStrike" dirty="0">
                <a:solidFill>
                  <a:srgbClr val="15151C"/>
                </a:solidFill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https://www.nurse24.it/dossier/wound-care/sistema-antidecubito-flow-advance-ad-altissimo-rischio.html</a:t>
            </a:r>
            <a:endParaRPr lang="it-IT" sz="800" b="0" i="0" u="none" strike="noStrike" dirty="0">
              <a:solidFill>
                <a:srgbClr val="15151C"/>
              </a:solidFill>
              <a:effectLst/>
              <a:latin typeface="Calibri" panose="020F0502020204030204" pitchFamily="34" charset="0"/>
            </a:endParaRPr>
          </a:p>
          <a:p>
            <a:pPr algn="just"/>
            <a:endParaRPr lang="it-IT" sz="400" dirty="0">
              <a:solidFill>
                <a:srgbClr val="1515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BC11-DD4C-823F-4999-649AF36A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D497223-A4FD-8AE1-2375-7EFF7891C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08.04.2025</a:t>
            </a:r>
          </a:p>
          <a:p>
            <a:endParaRPr lang="en-US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216E392-5159-78CB-AACB-3FDBC12D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6" y="3433718"/>
            <a:ext cx="10084456" cy="2108271"/>
          </a:xfrm>
        </p:spPr>
        <p:txBody>
          <a:bodyPr/>
          <a:lstStyle/>
          <a:p>
            <a:r>
              <a:rPr lang="en-US" dirty="0"/>
              <a:t>Paralympics and Sport rehabilitation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43B40CC-31AF-B76F-DC62-B1EF7528C1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Academic Year 2024-2025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A8E157A-6617-8BAD-2DE1-4DBE78CF5E8D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>
            <a:off x="6001335" y="5037318"/>
            <a:ext cx="3607661" cy="0"/>
          </a:xfrm>
          <a:prstGeom prst="line">
            <a:avLst/>
          </a:prstGeom>
          <a:ln w="76200">
            <a:solidFill>
              <a:schemeClr val="accent6">
                <a:lumMod val="1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8BF096C-8D91-E0F7-8581-68DA5BB65FC4}"/>
              </a:ext>
            </a:extLst>
          </p:cNvPr>
          <p:cNvSpPr txBox="1">
            <a:spLocks/>
          </p:cNvSpPr>
          <p:nvPr/>
        </p:nvSpPr>
        <p:spPr>
          <a:xfrm>
            <a:off x="0" y="759510"/>
            <a:ext cx="12191999" cy="52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 - 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r>
              <a:rPr lang="en-US" dirty="0"/>
              <a:t> 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92DA093-077C-E526-EA49-BE073FE0E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686046"/>
              </p:ext>
            </p:extLst>
          </p:nvPr>
        </p:nvGraphicFramePr>
        <p:xfrm>
          <a:off x="3636418" y="1877554"/>
          <a:ext cx="5869192" cy="177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2613">
                  <a:extLst>
                    <a:ext uri="{9D8B030D-6E8A-4147-A177-3AD203B41FA5}">
                      <a16:colId xmlns:a16="http://schemas.microsoft.com/office/drawing/2014/main" val="2338965354"/>
                    </a:ext>
                  </a:extLst>
                </a:gridCol>
                <a:gridCol w="1276579">
                  <a:extLst>
                    <a:ext uri="{9D8B030D-6E8A-4147-A177-3AD203B41FA5}">
                      <a16:colId xmlns:a16="http://schemas.microsoft.com/office/drawing/2014/main" val="1914930574"/>
                    </a:ext>
                  </a:extLst>
                </a:gridCol>
              </a:tblGrid>
              <a:tr h="35526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dirty="0">
                          <a:solidFill>
                            <a:srgbClr val="1A1A1A"/>
                          </a:solidFill>
                          <a:effectLst/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Amari Giacomo</a:t>
                      </a:r>
                      <a:endParaRPr lang="en-US" sz="1600" dirty="0">
                        <a:solidFill>
                          <a:srgbClr val="1A1A1A"/>
                        </a:solidFill>
                        <a:ea typeface="Noto Sans" panose="020B0502040504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1A1A1A"/>
                          </a:solidFill>
                          <a:effectLst/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10698309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7023087"/>
                  </a:ext>
                </a:extLst>
              </a:tr>
              <a:tr h="3552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A1A1A"/>
                          </a:solidFill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Milazzo Alessandro Giuseppe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10766415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432067"/>
                  </a:ext>
                </a:extLst>
              </a:tr>
              <a:tr h="3552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A1A1A"/>
                          </a:solidFill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Traversi Gloria 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10816956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013812"/>
                  </a:ext>
                </a:extLst>
              </a:tr>
              <a:tr h="3552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A1A1A"/>
                          </a:solidFill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Usai Chiara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1A1A1A"/>
                          </a:solidFill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11005835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958661"/>
                  </a:ext>
                </a:extLst>
              </a:tr>
              <a:tr h="3552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A1A1A"/>
                          </a:solidFill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Zanoni Chiara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A1A1A"/>
                          </a:solidFill>
                          <a:ea typeface="Noto Sans" panose="020B0502040504020204" pitchFamily="34" charset="0"/>
                          <a:cs typeface="Calibri" panose="020F0502020204030204" pitchFamily="34" charset="0"/>
                        </a:rPr>
                        <a:t>10784594</a:t>
                      </a:r>
                      <a:endParaRPr lang="en-US" sz="1600" dirty="0">
                        <a:ea typeface="Noto Sans" panose="020B0502040504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509879"/>
                  </a:ext>
                </a:extLst>
              </a:tr>
            </a:tbl>
          </a:graphicData>
        </a:graphic>
      </p:graphicFrame>
      <p:pic>
        <p:nvPicPr>
          <p:cNvPr id="1026" name="Picture 2" descr="Meeting ">
            <a:extLst>
              <a:ext uri="{FF2B5EF4-FFF2-40B4-BE49-F238E27FC236}">
                <a16:creationId xmlns:a16="http://schemas.microsoft.com/office/drawing/2014/main" id="{4D0C16BA-5E93-41EE-BD3C-FAF76434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27" y="1877554"/>
            <a:ext cx="1776300" cy="17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AD822D2D-8AD7-B839-2F50-21D7459041E5}"/>
              </a:ext>
            </a:extLst>
          </p:cNvPr>
          <p:cNvSpPr/>
          <p:nvPr/>
        </p:nvSpPr>
        <p:spPr>
          <a:xfrm>
            <a:off x="334963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Focus group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6E88DD4-3E9F-884E-6C58-654E8F2B0920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251E45F-31FE-4938-7A8C-EFB50C329DE5}"/>
              </a:ext>
            </a:extLst>
          </p:cNvPr>
          <p:cNvSpPr/>
          <p:nvPr/>
        </p:nvSpPr>
        <p:spPr>
          <a:xfrm>
            <a:off x="8039101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sp>
        <p:nvSpPr>
          <p:cNvPr id="1032" name="Rettangolo 1031">
            <a:extLst>
              <a:ext uri="{FF2B5EF4-FFF2-40B4-BE49-F238E27FC236}">
                <a16:creationId xmlns:a16="http://schemas.microsoft.com/office/drawing/2014/main" id="{D5279ACD-EF95-EA61-00DF-AB116E6F13A8}"/>
              </a:ext>
            </a:extLst>
          </p:cNvPr>
          <p:cNvSpPr/>
          <p:nvPr/>
        </p:nvSpPr>
        <p:spPr>
          <a:xfrm>
            <a:off x="5428185" y="4361345"/>
            <a:ext cx="1776300" cy="34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233D60"/>
                </a:solidFill>
              </a:rPr>
              <a:t>08.04.2025</a:t>
            </a:r>
          </a:p>
        </p:txBody>
      </p:sp>
      <p:sp>
        <p:nvSpPr>
          <p:cNvPr id="1035" name="Rettangolo 1034">
            <a:extLst>
              <a:ext uri="{FF2B5EF4-FFF2-40B4-BE49-F238E27FC236}">
                <a16:creationId xmlns:a16="http://schemas.microsoft.com/office/drawing/2014/main" id="{36CF566E-B26D-2150-7963-241FEFF4AD62}"/>
              </a:ext>
            </a:extLst>
          </p:cNvPr>
          <p:cNvSpPr/>
          <p:nvPr/>
        </p:nvSpPr>
        <p:spPr>
          <a:xfrm>
            <a:off x="1613984" y="4789839"/>
            <a:ext cx="1012810" cy="34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accent6">
                    <a:lumMod val="75000"/>
                  </a:schemeClr>
                </a:solidFill>
              </a:rPr>
              <a:t>25.03.2025</a:t>
            </a:r>
          </a:p>
        </p:txBody>
      </p:sp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2C7E32-3385-3989-A48C-41EFAA5F7C54}"/>
              </a:ext>
            </a:extLst>
          </p:cNvPr>
          <p:cNvSpPr/>
          <p:nvPr/>
        </p:nvSpPr>
        <p:spPr>
          <a:xfrm>
            <a:off x="1612171" y="4975539"/>
            <a:ext cx="1068150" cy="34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accent6">
                    <a:lumMod val="75000"/>
                  </a:schemeClr>
                </a:solidFill>
              </a:rPr>
              <a:t>Focus group</a:t>
            </a:r>
          </a:p>
        </p:txBody>
      </p:sp>
      <p:sp>
        <p:nvSpPr>
          <p:cNvPr id="1037" name="Rettangolo 1036">
            <a:extLst>
              <a:ext uri="{FF2B5EF4-FFF2-40B4-BE49-F238E27FC236}">
                <a16:creationId xmlns:a16="http://schemas.microsoft.com/office/drawing/2014/main" id="{A2AF8B0F-FB95-3F74-BB1B-B53EC4E2B2A6}"/>
              </a:ext>
            </a:extLst>
          </p:cNvPr>
          <p:cNvSpPr/>
          <p:nvPr/>
        </p:nvSpPr>
        <p:spPr>
          <a:xfrm>
            <a:off x="5488992" y="5337548"/>
            <a:ext cx="1654686" cy="423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233D60"/>
                </a:solidFill>
              </a:rPr>
              <a:t>Proposal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FDE91EA-743E-BF40-D74E-A47EE38A8F55}"/>
              </a:ext>
            </a:extLst>
          </p:cNvPr>
          <p:cNvSpPr>
            <a:spLocks noChangeAspect="1"/>
          </p:cNvSpPr>
          <p:nvPr/>
        </p:nvSpPr>
        <p:spPr>
          <a:xfrm>
            <a:off x="2663674" y="4902318"/>
            <a:ext cx="270000" cy="27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791D809-387A-8113-D01E-DAA4308183F9}"/>
              </a:ext>
            </a:extLst>
          </p:cNvPr>
          <p:cNvSpPr>
            <a:spLocks noChangeAspect="1"/>
          </p:cNvSpPr>
          <p:nvPr/>
        </p:nvSpPr>
        <p:spPr>
          <a:xfrm>
            <a:off x="6001335" y="4722318"/>
            <a:ext cx="630000" cy="630000"/>
          </a:xfrm>
          <a:prstGeom prst="ellipse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F4690AF-3B31-A08E-601A-E0899A195499}"/>
              </a:ext>
            </a:extLst>
          </p:cNvPr>
          <p:cNvSpPr>
            <a:spLocks noChangeAspect="1"/>
          </p:cNvSpPr>
          <p:nvPr/>
        </p:nvSpPr>
        <p:spPr>
          <a:xfrm>
            <a:off x="9608996" y="4677318"/>
            <a:ext cx="720000" cy="720000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5E3E211-0BA2-2AF8-8C46-1EF7EB41D89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33674" y="5037318"/>
            <a:ext cx="115442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205E811-291D-0382-33EE-A8676E3D5914}"/>
              </a:ext>
            </a:extLst>
          </p:cNvPr>
          <p:cNvSpPr>
            <a:spLocks noChangeAspect="1"/>
          </p:cNvSpPr>
          <p:nvPr/>
        </p:nvSpPr>
        <p:spPr>
          <a:xfrm>
            <a:off x="3908094" y="4857318"/>
            <a:ext cx="360000" cy="36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864069B8-440D-882F-C47F-CE40441A5933}"/>
              </a:ext>
            </a:extLst>
          </p:cNvPr>
          <p:cNvCxnSpPr>
            <a:cxnSpLocks/>
            <a:stCxn id="52" idx="6"/>
            <a:endCxn id="17" idx="2"/>
          </p:cNvCxnSpPr>
          <p:nvPr/>
        </p:nvCxnSpPr>
        <p:spPr>
          <a:xfrm>
            <a:off x="4268094" y="5037318"/>
            <a:ext cx="173324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7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A94F6-4BF8-F717-616E-0E9BB8350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51E0D61-82AE-B8BB-8E4F-5953208E49BF}"/>
              </a:ext>
            </a:extLst>
          </p:cNvPr>
          <p:cNvSpPr/>
          <p:nvPr/>
        </p:nvSpPr>
        <p:spPr>
          <a:xfrm>
            <a:off x="520590" y="1945409"/>
            <a:ext cx="3303638" cy="3006673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ANDREA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24C8F34-6306-6616-731E-38C8AEFD649C}"/>
              </a:ext>
            </a:extLst>
          </p:cNvPr>
          <p:cNvSpPr/>
          <p:nvPr/>
        </p:nvSpPr>
        <p:spPr>
          <a:xfrm>
            <a:off x="4444181" y="1945409"/>
            <a:ext cx="3303638" cy="3006673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DAVIDE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A775AA9-0890-E71E-677B-45D139EACAF9}"/>
              </a:ext>
            </a:extLst>
          </p:cNvPr>
          <p:cNvSpPr/>
          <p:nvPr/>
        </p:nvSpPr>
        <p:spPr>
          <a:xfrm>
            <a:off x="8367772" y="1945411"/>
            <a:ext cx="3303638" cy="3006672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ALESSANDRO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DB01FB-2E7C-A882-5C57-81D6D32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0ADCCAE-AC33-F5D9-2403-55AA2DC531CA}"/>
              </a:ext>
            </a:extLst>
          </p:cNvPr>
          <p:cNvSpPr/>
          <p:nvPr/>
        </p:nvSpPr>
        <p:spPr>
          <a:xfrm>
            <a:off x="334963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Focus group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A715D17-CE70-1908-50EF-B62A47A76C52}"/>
              </a:ext>
            </a:extLst>
          </p:cNvPr>
          <p:cNvSpPr/>
          <p:nvPr/>
        </p:nvSpPr>
        <p:spPr>
          <a:xfrm>
            <a:off x="4187032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Proposal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DC485E0-5254-BCF6-C42D-A6BD18AFB5D1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A63FBCA-8717-0F83-0053-29C4680F51E7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Picture 4" descr="Finish ">
            <a:extLst>
              <a:ext uri="{FF2B5EF4-FFF2-40B4-BE49-F238E27FC236}">
                <a16:creationId xmlns:a16="http://schemas.microsoft.com/office/drawing/2014/main" id="{9760F3E8-2E71-DD1C-995C-A544C3D9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3" y="1390746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0CEBD30-DC11-DC8F-3642-1ED5337A5D1A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CD9864E-4DB4-0A12-43C5-08861BF3A8A2}"/>
              </a:ext>
            </a:extLst>
          </p:cNvPr>
          <p:cNvSpPr>
            <a:spLocks noChangeAspect="1"/>
          </p:cNvSpPr>
          <p:nvPr/>
        </p:nvSpPr>
        <p:spPr>
          <a:xfrm>
            <a:off x="1757718" y="1391703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" descr="Family ">
            <a:extLst>
              <a:ext uri="{FF2B5EF4-FFF2-40B4-BE49-F238E27FC236}">
                <a16:creationId xmlns:a16="http://schemas.microsoft.com/office/drawing/2014/main" id="{8FAA0CE7-62C1-D878-220F-1CA3C4EA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1" y="1546296"/>
            <a:ext cx="607058" cy="6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umbbell ">
            <a:extLst>
              <a:ext uri="{FF2B5EF4-FFF2-40B4-BE49-F238E27FC236}">
                <a16:creationId xmlns:a16="http://schemas.microsoft.com/office/drawing/2014/main" id="{3105AC1E-4FE0-125A-3137-ACF581B9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74" y="1487008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8B21E6E-70AC-B6F9-187A-8816E23293CB}"/>
              </a:ext>
            </a:extLst>
          </p:cNvPr>
          <p:cNvSpPr/>
          <p:nvPr/>
        </p:nvSpPr>
        <p:spPr>
          <a:xfrm>
            <a:off x="2143432" y="5155757"/>
            <a:ext cx="7905136" cy="7519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>
                <a:solidFill>
                  <a:srgbClr val="233D60"/>
                </a:solidFill>
                <a:latin typeface="Arial Nova" panose="020B0504020202020204" pitchFamily="34" charset="0"/>
              </a:rPr>
              <a:t>‘c</a:t>
            </a:r>
            <a:r>
              <a:rPr lang="it-IT" b="1" i="1" dirty="0">
                <a:solidFill>
                  <a:srgbClr val="233D60"/>
                </a:solidFill>
              </a:rPr>
              <a:t>i ha restituito un pezzo di vita’</a:t>
            </a:r>
            <a:endParaRPr lang="it-IT" i="1" dirty="0">
              <a:solidFill>
                <a:srgbClr val="233D60"/>
              </a:solidFill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6785311A-BDF7-742E-AAD0-6F4EE8B424E2}"/>
              </a:ext>
            </a:extLst>
          </p:cNvPr>
          <p:cNvSpPr txBox="1">
            <a:spLocks/>
          </p:cNvSpPr>
          <p:nvPr/>
        </p:nvSpPr>
        <p:spPr>
          <a:xfrm>
            <a:off x="385921" y="759510"/>
            <a:ext cx="11420157" cy="52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Partecipants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4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40F92-E6C1-B49C-286B-5B6E012F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52906F10-FA41-CD32-78C7-5F03EE1CC52C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ANDREA</a:t>
            </a:r>
          </a:p>
          <a:p>
            <a:pPr algn="ctr"/>
            <a:endParaRPr lang="it-IT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Experience</a:t>
            </a:r>
            <a:r>
              <a:rPr lang="en-US" dirty="0">
                <a:solidFill>
                  <a:srgbClr val="233D60"/>
                </a:solidFill>
              </a:rPr>
              <a:t>: various races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Issues</a:t>
            </a:r>
            <a:r>
              <a:rPr lang="en-US" dirty="0">
                <a:solidFill>
                  <a:srgbClr val="233D60"/>
                </a:solidFill>
              </a:rPr>
              <a:t>: safety, comfort, upper limbs, outdoor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use with families and friends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561E0E5-435D-3406-48A2-A4C5F8EF8C2D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DAVIDE</a:t>
            </a: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Experience</a:t>
            </a:r>
            <a:r>
              <a:rPr lang="en-US" dirty="0">
                <a:solidFill>
                  <a:srgbClr val="E3E6EB"/>
                </a:solidFill>
              </a:rPr>
              <a:t>: various races</a:t>
            </a:r>
          </a:p>
          <a:p>
            <a:pPr algn="ctr">
              <a:buNone/>
            </a:pPr>
            <a:endParaRPr lang="en-US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Issues</a:t>
            </a:r>
            <a:r>
              <a:rPr lang="en-US" dirty="0">
                <a:solidFill>
                  <a:srgbClr val="E3E6EB"/>
                </a:solidFill>
              </a:rPr>
              <a:t>: transporting the trike, customization, comfort, safety, outdoor</a:t>
            </a:r>
          </a:p>
          <a:p>
            <a:pPr algn="ctr"/>
            <a:endParaRPr lang="en-US" b="1" dirty="0">
              <a:solidFill>
                <a:srgbClr val="E3E6EB"/>
              </a:solidFill>
            </a:endParaRPr>
          </a:p>
          <a:p>
            <a:pPr algn="ctr"/>
            <a:r>
              <a:rPr lang="en-US" b="1" dirty="0">
                <a:solidFill>
                  <a:srgbClr val="E3E6EB"/>
                </a:solidFill>
              </a:rPr>
              <a:t>Purpose</a:t>
            </a:r>
            <a:r>
              <a:rPr lang="en-US" dirty="0">
                <a:solidFill>
                  <a:srgbClr val="E3E6EB"/>
                </a:solidFill>
              </a:rPr>
              <a:t>: autonomous training</a:t>
            </a:r>
            <a:endParaRPr lang="it-IT" dirty="0">
              <a:solidFill>
                <a:srgbClr val="E3E6EB"/>
              </a:solidFill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0953A2B-FBEE-5E29-AEAD-63AEEBF6855C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ALESSANDRO</a:t>
            </a: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Experience</a:t>
            </a:r>
            <a:r>
              <a:rPr lang="en-US" dirty="0">
                <a:solidFill>
                  <a:srgbClr val="E3E6EB"/>
                </a:solidFill>
              </a:rPr>
              <a:t>: training</a:t>
            </a:r>
          </a:p>
          <a:p>
            <a:pPr algn="ctr">
              <a:buNone/>
            </a:pPr>
            <a:endParaRPr lang="en-US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Issues</a:t>
            </a:r>
            <a:r>
              <a:rPr lang="en-US" dirty="0">
                <a:solidFill>
                  <a:srgbClr val="E3E6EB"/>
                </a:solidFill>
              </a:rPr>
              <a:t>: safety, comfort, upper limbs, outdoor</a:t>
            </a:r>
          </a:p>
          <a:p>
            <a:pPr algn="ctr"/>
            <a:endParaRPr lang="en-US" b="1" dirty="0">
              <a:solidFill>
                <a:srgbClr val="E3E6EB"/>
              </a:solidFill>
            </a:endParaRPr>
          </a:p>
          <a:p>
            <a:pPr algn="ctr"/>
            <a:endParaRPr lang="en-US" b="1" dirty="0">
              <a:solidFill>
                <a:srgbClr val="E3E6EB"/>
              </a:solidFill>
            </a:endParaRPr>
          </a:p>
          <a:p>
            <a:pPr algn="ctr"/>
            <a:r>
              <a:rPr lang="en-US" b="1" dirty="0">
                <a:solidFill>
                  <a:srgbClr val="E3E6EB"/>
                </a:solidFill>
              </a:rPr>
              <a:t>Purpose</a:t>
            </a:r>
            <a:r>
              <a:rPr lang="en-US" dirty="0">
                <a:solidFill>
                  <a:srgbClr val="E3E6EB"/>
                </a:solidFill>
              </a:rPr>
              <a:t>: total body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FCB4A9-A27A-8199-CD50-99448991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C819233-B043-AFC8-C66B-6973924206DE}"/>
              </a:ext>
            </a:extLst>
          </p:cNvPr>
          <p:cNvSpPr/>
          <p:nvPr/>
        </p:nvSpPr>
        <p:spPr>
          <a:xfrm>
            <a:off x="334963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Focus group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838C2A9-DAFD-B20C-5BED-83434235A5D9}"/>
              </a:ext>
            </a:extLst>
          </p:cNvPr>
          <p:cNvSpPr/>
          <p:nvPr/>
        </p:nvSpPr>
        <p:spPr>
          <a:xfrm>
            <a:off x="4187032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Proposal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966866F-6269-32D8-7A33-855815910CB2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65DAA9-C3CB-D851-A47B-7996B875C513}"/>
              </a:ext>
            </a:extLst>
          </p:cNvPr>
          <p:cNvSpPr/>
          <p:nvPr/>
        </p:nvSpPr>
        <p:spPr>
          <a:xfrm>
            <a:off x="520590" y="1945410"/>
            <a:ext cx="3303638" cy="3864076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184966A-E765-56D2-46BE-CB6C52F60D3D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Picture 4" descr="Finish ">
            <a:extLst>
              <a:ext uri="{FF2B5EF4-FFF2-40B4-BE49-F238E27FC236}">
                <a16:creationId xmlns:a16="http://schemas.microsoft.com/office/drawing/2014/main" id="{2ECB8E53-7DC6-6F2B-6C84-E379AAED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3" y="1390746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D5E23DA2-F3B7-EBBA-93A1-FA3D39740C56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4FCB6F74-E3F3-350E-66C0-729997C3EC20}"/>
              </a:ext>
            </a:extLst>
          </p:cNvPr>
          <p:cNvSpPr>
            <a:spLocks noChangeAspect="1"/>
          </p:cNvSpPr>
          <p:nvPr/>
        </p:nvSpPr>
        <p:spPr>
          <a:xfrm>
            <a:off x="1757718" y="1391703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" descr="Family ">
            <a:extLst>
              <a:ext uri="{FF2B5EF4-FFF2-40B4-BE49-F238E27FC236}">
                <a16:creationId xmlns:a16="http://schemas.microsoft.com/office/drawing/2014/main" id="{CAD68DF6-2974-C169-94D0-510B6957C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1" y="1546296"/>
            <a:ext cx="607058" cy="6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umbbell ">
            <a:extLst>
              <a:ext uri="{FF2B5EF4-FFF2-40B4-BE49-F238E27FC236}">
                <a16:creationId xmlns:a16="http://schemas.microsoft.com/office/drawing/2014/main" id="{3CADB9B2-8954-ADDD-50B0-0D9495D8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74" y="1487008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C5737888-4876-72CC-F884-45F3514AA818}"/>
              </a:ext>
            </a:extLst>
          </p:cNvPr>
          <p:cNvSpPr txBox="1">
            <a:spLocks/>
          </p:cNvSpPr>
          <p:nvPr/>
        </p:nvSpPr>
        <p:spPr>
          <a:xfrm>
            <a:off x="385921" y="759510"/>
            <a:ext cx="11420157" cy="52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Partecipants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788B-5D4D-D8B0-5030-30CDCE405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26825DA-4BC8-2F9A-499C-AAC3981CBB48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ANDREA</a:t>
            </a:r>
          </a:p>
          <a:p>
            <a:pPr algn="ctr"/>
            <a:endParaRPr lang="it-IT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Experience</a:t>
            </a:r>
            <a:r>
              <a:rPr lang="en-US" dirty="0">
                <a:solidFill>
                  <a:srgbClr val="233D60"/>
                </a:solidFill>
              </a:rPr>
              <a:t>: various races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Issues</a:t>
            </a:r>
            <a:r>
              <a:rPr lang="en-US" dirty="0">
                <a:solidFill>
                  <a:srgbClr val="233D60"/>
                </a:solidFill>
              </a:rPr>
              <a:t>: safety, comfort, upper limbs, outdoor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use with families and friends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282C1E9-55AC-576C-AFA1-5DA47F84A4BF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DAVIDE</a:t>
            </a: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233D60"/>
                </a:solidFill>
              </a:rPr>
              <a:t>Experience</a:t>
            </a:r>
            <a:r>
              <a:rPr lang="en-US" dirty="0">
                <a:solidFill>
                  <a:srgbClr val="233D60"/>
                </a:solidFill>
              </a:rPr>
              <a:t>: various races</a:t>
            </a:r>
          </a:p>
          <a:p>
            <a:pPr algn="ctr">
              <a:buNone/>
            </a:pPr>
            <a:endParaRPr lang="en-US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233D60"/>
                </a:solidFill>
              </a:rPr>
              <a:t>Issues</a:t>
            </a:r>
            <a:r>
              <a:rPr lang="en-US" dirty="0">
                <a:solidFill>
                  <a:srgbClr val="233D60"/>
                </a:solidFill>
              </a:rPr>
              <a:t>: transporting the trike, customization, comfort, safety, outdoor</a:t>
            </a:r>
          </a:p>
          <a:p>
            <a:pPr algn="ctr"/>
            <a:endParaRPr lang="en-US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autonomous training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B9F5605-B8F8-9116-5047-1978C326C20B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ALESSANDRO</a:t>
            </a: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Experience</a:t>
            </a:r>
            <a:r>
              <a:rPr lang="en-US" dirty="0">
                <a:solidFill>
                  <a:srgbClr val="E3E6EB"/>
                </a:solidFill>
              </a:rPr>
              <a:t>: training</a:t>
            </a:r>
          </a:p>
          <a:p>
            <a:pPr algn="ctr">
              <a:buNone/>
            </a:pPr>
            <a:endParaRPr lang="en-US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Issues</a:t>
            </a:r>
            <a:r>
              <a:rPr lang="en-US" dirty="0">
                <a:solidFill>
                  <a:srgbClr val="E3E6EB"/>
                </a:solidFill>
              </a:rPr>
              <a:t>: safety, comfort, upper limbs, outdoor</a:t>
            </a:r>
          </a:p>
          <a:p>
            <a:pPr algn="ctr"/>
            <a:endParaRPr lang="en-US" b="1" dirty="0">
              <a:solidFill>
                <a:srgbClr val="E3E6EB"/>
              </a:solidFill>
            </a:endParaRPr>
          </a:p>
          <a:p>
            <a:pPr algn="ctr"/>
            <a:endParaRPr lang="en-US" b="1" dirty="0">
              <a:solidFill>
                <a:srgbClr val="E3E6EB"/>
              </a:solidFill>
            </a:endParaRPr>
          </a:p>
          <a:p>
            <a:pPr algn="ctr"/>
            <a:r>
              <a:rPr lang="en-US" b="1" dirty="0">
                <a:solidFill>
                  <a:srgbClr val="E3E6EB"/>
                </a:solidFill>
              </a:rPr>
              <a:t>Purpose</a:t>
            </a:r>
            <a:r>
              <a:rPr lang="en-US" dirty="0">
                <a:solidFill>
                  <a:srgbClr val="E3E6EB"/>
                </a:solidFill>
              </a:rPr>
              <a:t>: total body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513627-D002-050C-47CC-82862343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4DCA57-A97E-1EE3-67E9-30AB27CC8321}"/>
              </a:ext>
            </a:extLst>
          </p:cNvPr>
          <p:cNvSpPr/>
          <p:nvPr/>
        </p:nvSpPr>
        <p:spPr>
          <a:xfrm>
            <a:off x="334963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Focus group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54E9C2E-5CF1-A70A-B560-8536015FF48C}"/>
              </a:ext>
            </a:extLst>
          </p:cNvPr>
          <p:cNvSpPr/>
          <p:nvPr/>
        </p:nvSpPr>
        <p:spPr>
          <a:xfrm>
            <a:off x="4187032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Proposal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B5C2064-95C2-1109-2059-0BD9FAA81FEF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1889EA1-5F98-15FC-2035-5C6E48A38ABA}"/>
              </a:ext>
            </a:extLst>
          </p:cNvPr>
          <p:cNvSpPr/>
          <p:nvPr/>
        </p:nvSpPr>
        <p:spPr>
          <a:xfrm>
            <a:off x="4444181" y="1945410"/>
            <a:ext cx="3303638" cy="3864076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1AD24E8D-585F-FA3E-ED32-4416A9090575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4" descr="Finish ">
            <a:extLst>
              <a:ext uri="{FF2B5EF4-FFF2-40B4-BE49-F238E27FC236}">
                <a16:creationId xmlns:a16="http://schemas.microsoft.com/office/drawing/2014/main" id="{E485F904-1794-343B-A790-620D7344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3" y="1390746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75CE0C07-C4C7-31D6-2591-1AD25ADE9A75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BF134661-C247-B6F2-D61F-7E948987F03F}"/>
              </a:ext>
            </a:extLst>
          </p:cNvPr>
          <p:cNvSpPr>
            <a:spLocks noChangeAspect="1"/>
          </p:cNvSpPr>
          <p:nvPr/>
        </p:nvSpPr>
        <p:spPr>
          <a:xfrm>
            <a:off x="1757718" y="1391703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Picture 2" descr="Family ">
            <a:extLst>
              <a:ext uri="{FF2B5EF4-FFF2-40B4-BE49-F238E27FC236}">
                <a16:creationId xmlns:a16="http://schemas.microsoft.com/office/drawing/2014/main" id="{D4D803EC-E0D1-3F56-7487-B417769A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1" y="1546296"/>
            <a:ext cx="607058" cy="6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umbbell ">
            <a:extLst>
              <a:ext uri="{FF2B5EF4-FFF2-40B4-BE49-F238E27FC236}">
                <a16:creationId xmlns:a16="http://schemas.microsoft.com/office/drawing/2014/main" id="{D21634E8-44D6-C3FD-82F2-99BCACFAF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74" y="1487008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A8B6A942-BB32-4C3B-FFD9-36DD9BB9A482}"/>
              </a:ext>
            </a:extLst>
          </p:cNvPr>
          <p:cNvSpPr txBox="1">
            <a:spLocks/>
          </p:cNvSpPr>
          <p:nvPr/>
        </p:nvSpPr>
        <p:spPr>
          <a:xfrm>
            <a:off x="385921" y="759510"/>
            <a:ext cx="11420157" cy="52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Partecipants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5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BEF82-AD66-5C99-1DCF-5E4F0224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B59FDEC-E4D4-819E-5334-4DE42C73F281}"/>
              </a:ext>
            </a:extLst>
          </p:cNvPr>
          <p:cNvSpPr/>
          <p:nvPr/>
        </p:nvSpPr>
        <p:spPr>
          <a:xfrm>
            <a:off x="520590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233D60"/>
                </a:solidFill>
              </a:rPr>
              <a:t>ANDREA</a:t>
            </a:r>
          </a:p>
          <a:p>
            <a:pPr algn="ctr"/>
            <a:endParaRPr lang="it-IT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Experience</a:t>
            </a:r>
            <a:r>
              <a:rPr lang="en-US" dirty="0">
                <a:solidFill>
                  <a:srgbClr val="233D60"/>
                </a:solidFill>
              </a:rPr>
              <a:t>: various races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Issues</a:t>
            </a:r>
            <a:r>
              <a:rPr lang="en-US" dirty="0">
                <a:solidFill>
                  <a:srgbClr val="233D60"/>
                </a:solidFill>
              </a:rPr>
              <a:t>: safety, comfort, upper limbs, outdoor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use with families and friends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99D89B3-E9D7-8AD3-15BC-57F009C3D0E6}"/>
              </a:ext>
            </a:extLst>
          </p:cNvPr>
          <p:cNvSpPr/>
          <p:nvPr/>
        </p:nvSpPr>
        <p:spPr>
          <a:xfrm>
            <a:off x="4444181" y="1945409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DAVIDE</a:t>
            </a: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233D60"/>
                </a:solidFill>
              </a:rPr>
              <a:t>Experience</a:t>
            </a:r>
            <a:r>
              <a:rPr lang="en-US" dirty="0">
                <a:solidFill>
                  <a:srgbClr val="233D60"/>
                </a:solidFill>
              </a:rPr>
              <a:t>: various races</a:t>
            </a:r>
          </a:p>
          <a:p>
            <a:pPr algn="ctr">
              <a:buNone/>
            </a:pPr>
            <a:endParaRPr lang="en-US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233D60"/>
                </a:solidFill>
              </a:rPr>
              <a:t>Issues</a:t>
            </a:r>
            <a:r>
              <a:rPr lang="en-US" dirty="0">
                <a:solidFill>
                  <a:srgbClr val="233D60"/>
                </a:solidFill>
              </a:rPr>
              <a:t>: transporting the trike, customization, comfort, safety, outdoor</a:t>
            </a:r>
          </a:p>
          <a:p>
            <a:pPr algn="ctr"/>
            <a:endParaRPr lang="en-US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autonomous training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8086328-E600-C38F-4DC8-40108C17B4EB}"/>
              </a:ext>
            </a:extLst>
          </p:cNvPr>
          <p:cNvSpPr/>
          <p:nvPr/>
        </p:nvSpPr>
        <p:spPr>
          <a:xfrm>
            <a:off x="8367772" y="1945410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233D60"/>
                </a:solidFill>
              </a:rPr>
              <a:t>ALESSANDRO</a:t>
            </a:r>
          </a:p>
          <a:p>
            <a:pPr algn="ctr">
              <a:buNone/>
            </a:pPr>
            <a:endParaRPr lang="it-IT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233D60"/>
                </a:solidFill>
              </a:rPr>
              <a:t>Experience</a:t>
            </a:r>
            <a:r>
              <a:rPr lang="en-US" dirty="0">
                <a:solidFill>
                  <a:srgbClr val="233D60"/>
                </a:solidFill>
              </a:rPr>
              <a:t>: training</a:t>
            </a:r>
          </a:p>
          <a:p>
            <a:pPr algn="ctr">
              <a:buNone/>
            </a:pPr>
            <a:endParaRPr lang="en-US" b="1" dirty="0">
              <a:solidFill>
                <a:srgbClr val="233D6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233D60"/>
                </a:solidFill>
              </a:rPr>
              <a:t>Issues</a:t>
            </a:r>
            <a:r>
              <a:rPr lang="en-US" dirty="0">
                <a:solidFill>
                  <a:srgbClr val="233D60"/>
                </a:solidFill>
              </a:rPr>
              <a:t>: safety, comfort, upper limbs, outdoor</a:t>
            </a:r>
          </a:p>
          <a:p>
            <a:pPr algn="ctr">
              <a:buNone/>
            </a:pPr>
            <a:endParaRPr lang="en-US" dirty="0">
              <a:solidFill>
                <a:srgbClr val="233D60"/>
              </a:solidFill>
            </a:endParaRPr>
          </a:p>
          <a:p>
            <a:pPr algn="ctr"/>
            <a:endParaRPr lang="en-US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total body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45DE23-5D4C-AA92-7EF7-5BF7ECAA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76AD10C-9E85-9025-2A45-10A7FC07C689}"/>
              </a:ext>
            </a:extLst>
          </p:cNvPr>
          <p:cNvSpPr/>
          <p:nvPr/>
        </p:nvSpPr>
        <p:spPr>
          <a:xfrm>
            <a:off x="334963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Focus group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73D231-7BB3-B9E8-8A8D-AE6F76188F91}"/>
              </a:ext>
            </a:extLst>
          </p:cNvPr>
          <p:cNvSpPr/>
          <p:nvPr/>
        </p:nvSpPr>
        <p:spPr>
          <a:xfrm>
            <a:off x="4187032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Proposal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ED5B428-5DDA-DF0B-AABA-18028FB816BB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622B6EF-F868-06D8-053E-E37DB60602DD}"/>
              </a:ext>
            </a:extLst>
          </p:cNvPr>
          <p:cNvSpPr>
            <a:spLocks noChangeAspect="1"/>
          </p:cNvSpPr>
          <p:nvPr/>
        </p:nvSpPr>
        <p:spPr>
          <a:xfrm>
            <a:off x="5575078" y="132626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4" descr="Finish ">
            <a:extLst>
              <a:ext uri="{FF2B5EF4-FFF2-40B4-BE49-F238E27FC236}">
                <a16:creationId xmlns:a16="http://schemas.microsoft.com/office/drawing/2014/main" id="{FEFAF832-F0ED-5E7F-E034-D3910DEB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3" y="1390746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A820DA6-713A-F5A0-6B63-87964BD32C62}"/>
              </a:ext>
            </a:extLst>
          </p:cNvPr>
          <p:cNvSpPr/>
          <p:nvPr/>
        </p:nvSpPr>
        <p:spPr>
          <a:xfrm>
            <a:off x="8367772" y="1945410"/>
            <a:ext cx="3303638" cy="3864076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5EDFE167-1E43-D32D-436F-22E8364E8ABF}"/>
              </a:ext>
            </a:extLst>
          </p:cNvPr>
          <p:cNvSpPr>
            <a:spLocks noChangeAspect="1"/>
          </p:cNvSpPr>
          <p:nvPr/>
        </p:nvSpPr>
        <p:spPr>
          <a:xfrm>
            <a:off x="9537629" y="1319529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0A24E88-96A8-BFF8-FB81-086DD22A56C1}"/>
              </a:ext>
            </a:extLst>
          </p:cNvPr>
          <p:cNvSpPr>
            <a:spLocks noChangeAspect="1"/>
          </p:cNvSpPr>
          <p:nvPr/>
        </p:nvSpPr>
        <p:spPr>
          <a:xfrm>
            <a:off x="1757718" y="1391703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Family ">
            <a:extLst>
              <a:ext uri="{FF2B5EF4-FFF2-40B4-BE49-F238E27FC236}">
                <a16:creationId xmlns:a16="http://schemas.microsoft.com/office/drawing/2014/main" id="{BD41D650-C4F8-B52F-CF7C-F37D4AE7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1" y="1546296"/>
            <a:ext cx="607058" cy="6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umbbell ">
            <a:extLst>
              <a:ext uri="{FF2B5EF4-FFF2-40B4-BE49-F238E27FC236}">
                <a16:creationId xmlns:a16="http://schemas.microsoft.com/office/drawing/2014/main" id="{B68879B9-F481-FF2A-941D-C02170DFC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74" y="1487008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6E6F3F1B-2703-D427-3916-54674AE1EEC3}"/>
              </a:ext>
            </a:extLst>
          </p:cNvPr>
          <p:cNvSpPr txBox="1">
            <a:spLocks/>
          </p:cNvSpPr>
          <p:nvPr/>
        </p:nvSpPr>
        <p:spPr>
          <a:xfrm>
            <a:off x="385921" y="759510"/>
            <a:ext cx="11420157" cy="52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Partecipants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8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08D5-D659-1879-2936-C5E52F87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1CA83BE-DAAB-EFE1-2C1A-B732D5331009}"/>
              </a:ext>
            </a:extLst>
          </p:cNvPr>
          <p:cNvSpPr/>
          <p:nvPr/>
        </p:nvSpPr>
        <p:spPr>
          <a:xfrm>
            <a:off x="520590" y="-2304378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E3E6EB"/>
                </a:solidFill>
              </a:rPr>
              <a:t>ANDREA</a:t>
            </a:r>
          </a:p>
          <a:p>
            <a:pPr algn="ctr"/>
            <a:endParaRPr lang="it-IT" b="1" dirty="0">
              <a:solidFill>
                <a:srgbClr val="E3E6EB"/>
              </a:solidFill>
            </a:endParaRPr>
          </a:p>
          <a:p>
            <a:pPr algn="ctr"/>
            <a:r>
              <a:rPr lang="en-US" b="1" dirty="0">
                <a:solidFill>
                  <a:srgbClr val="E3E6EB"/>
                </a:solidFill>
              </a:rPr>
              <a:t>Experience</a:t>
            </a:r>
            <a:r>
              <a:rPr lang="en-US" dirty="0">
                <a:solidFill>
                  <a:srgbClr val="E3E6EB"/>
                </a:solidFill>
              </a:rPr>
              <a:t>: various races</a:t>
            </a:r>
          </a:p>
          <a:p>
            <a:pPr algn="ctr"/>
            <a:endParaRPr lang="en-US" dirty="0">
              <a:solidFill>
                <a:srgbClr val="E3E6EB"/>
              </a:solidFill>
            </a:endParaRPr>
          </a:p>
          <a:p>
            <a:pPr algn="ctr"/>
            <a:r>
              <a:rPr lang="en-US" b="1" dirty="0">
                <a:solidFill>
                  <a:srgbClr val="E3E6EB"/>
                </a:solidFill>
              </a:rPr>
              <a:t>Issues</a:t>
            </a:r>
            <a:r>
              <a:rPr lang="en-US" dirty="0">
                <a:solidFill>
                  <a:srgbClr val="E3E6EB"/>
                </a:solidFill>
              </a:rPr>
              <a:t>: safety, comfort, upper limbs, outdoor</a:t>
            </a: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endParaRPr lang="en-US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use with families and friends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1E1D59-51D8-3791-E7CA-6FE8C44198F2}"/>
              </a:ext>
            </a:extLst>
          </p:cNvPr>
          <p:cNvSpPr/>
          <p:nvPr/>
        </p:nvSpPr>
        <p:spPr>
          <a:xfrm>
            <a:off x="4444181" y="-2304378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E3E6EB"/>
                </a:solidFill>
              </a:rPr>
              <a:t>DAVIDE</a:t>
            </a:r>
          </a:p>
          <a:p>
            <a:pPr algn="ctr">
              <a:buNone/>
            </a:pP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Experience</a:t>
            </a:r>
            <a:r>
              <a:rPr lang="en-US" dirty="0">
                <a:solidFill>
                  <a:srgbClr val="E3E6EB"/>
                </a:solidFill>
              </a:rPr>
              <a:t>: various races</a:t>
            </a:r>
          </a:p>
          <a:p>
            <a:pPr algn="ctr">
              <a:buNone/>
            </a:pPr>
            <a:endParaRPr lang="en-US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Issues</a:t>
            </a:r>
            <a:r>
              <a:rPr lang="en-US" dirty="0">
                <a:solidFill>
                  <a:srgbClr val="E3E6EB"/>
                </a:solidFill>
              </a:rPr>
              <a:t>: transporting the trike, customization, comfort, safety, outdoor</a:t>
            </a:r>
          </a:p>
          <a:p>
            <a:pPr algn="ctr"/>
            <a:endParaRPr lang="en-US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autonomous training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9D0E989-3B01-23CB-E043-733AEA540CBC}"/>
              </a:ext>
            </a:extLst>
          </p:cNvPr>
          <p:cNvSpPr/>
          <p:nvPr/>
        </p:nvSpPr>
        <p:spPr>
          <a:xfrm>
            <a:off x="8367772" y="-2304377"/>
            <a:ext cx="3303638" cy="3864077"/>
          </a:xfrm>
          <a:prstGeom prst="round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it-IT" b="1" dirty="0">
                <a:solidFill>
                  <a:srgbClr val="E3E6EB"/>
                </a:solidFill>
              </a:rPr>
              <a:t>ALESSANDRO</a:t>
            </a:r>
          </a:p>
          <a:p>
            <a:pPr algn="ctr">
              <a:buNone/>
            </a:pPr>
            <a:endParaRPr lang="it-IT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Experience</a:t>
            </a:r>
            <a:r>
              <a:rPr lang="en-US" dirty="0">
                <a:solidFill>
                  <a:srgbClr val="E3E6EB"/>
                </a:solidFill>
              </a:rPr>
              <a:t>: training</a:t>
            </a:r>
          </a:p>
          <a:p>
            <a:pPr algn="ctr">
              <a:buNone/>
            </a:pPr>
            <a:endParaRPr lang="en-US" b="1" dirty="0">
              <a:solidFill>
                <a:srgbClr val="E3E6EB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E3E6EB"/>
                </a:solidFill>
              </a:rPr>
              <a:t>Issues</a:t>
            </a:r>
            <a:r>
              <a:rPr lang="en-US" dirty="0">
                <a:solidFill>
                  <a:srgbClr val="E3E6EB"/>
                </a:solidFill>
              </a:rPr>
              <a:t>: safety, comfort, upper limbs, outdoor</a:t>
            </a:r>
          </a:p>
          <a:p>
            <a:pPr algn="ctr"/>
            <a:endParaRPr lang="en-US" b="1" dirty="0">
              <a:solidFill>
                <a:srgbClr val="233D60"/>
              </a:solidFill>
            </a:endParaRPr>
          </a:p>
          <a:p>
            <a:pPr algn="ctr"/>
            <a:endParaRPr lang="en-US" b="1" dirty="0">
              <a:solidFill>
                <a:srgbClr val="233D60"/>
              </a:solidFill>
            </a:endParaRPr>
          </a:p>
          <a:p>
            <a:pPr algn="ctr"/>
            <a:r>
              <a:rPr lang="en-US" b="1" dirty="0">
                <a:solidFill>
                  <a:srgbClr val="233D60"/>
                </a:solidFill>
              </a:rPr>
              <a:t>Purpose</a:t>
            </a:r>
            <a:r>
              <a:rPr lang="en-US" dirty="0">
                <a:solidFill>
                  <a:srgbClr val="233D60"/>
                </a:solidFill>
              </a:rPr>
              <a:t>: total body training</a:t>
            </a: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5447CC29-C511-ED7B-8EA1-A519533F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09101" y="2619214"/>
            <a:ext cx="5973797" cy="279098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AA0836-430B-BF5E-D300-C5B18AA9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CDEA89-807C-5DF6-AB0B-10B6D167C0F2}"/>
              </a:ext>
            </a:extLst>
          </p:cNvPr>
          <p:cNvSpPr/>
          <p:nvPr/>
        </p:nvSpPr>
        <p:spPr>
          <a:xfrm>
            <a:off x="334963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Focus group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259AD3-A724-EF29-B367-117051F229BF}"/>
              </a:ext>
            </a:extLst>
          </p:cNvPr>
          <p:cNvSpPr/>
          <p:nvPr/>
        </p:nvSpPr>
        <p:spPr>
          <a:xfrm>
            <a:off x="4187032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Proposal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BE44EB7-F4FE-9593-03CA-758D6754D49B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E47944E7-2716-81CA-2ADF-5E38C22DEABF}"/>
              </a:ext>
            </a:extLst>
          </p:cNvPr>
          <p:cNvSpPr>
            <a:spLocks noChangeAspect="1"/>
          </p:cNvSpPr>
          <p:nvPr/>
        </p:nvSpPr>
        <p:spPr>
          <a:xfrm>
            <a:off x="5575078" y="-2659983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2" name="Picture 4" descr="Finish ">
            <a:extLst>
              <a:ext uri="{FF2B5EF4-FFF2-40B4-BE49-F238E27FC236}">
                <a16:creationId xmlns:a16="http://schemas.microsoft.com/office/drawing/2014/main" id="{818443E4-0591-F274-24DF-F86E295E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3" y="-2595503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CB0251B9-A959-A79F-680E-D84CAE96DDFF}"/>
              </a:ext>
            </a:extLst>
          </p:cNvPr>
          <p:cNvSpPr>
            <a:spLocks noChangeAspect="1"/>
          </p:cNvSpPr>
          <p:nvPr/>
        </p:nvSpPr>
        <p:spPr>
          <a:xfrm>
            <a:off x="9537629" y="-2666720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A8E79C-CDC2-1479-B351-F0E8FEDE1A41}"/>
              </a:ext>
            </a:extLst>
          </p:cNvPr>
          <p:cNvSpPr>
            <a:spLocks noChangeAspect="1"/>
          </p:cNvSpPr>
          <p:nvPr/>
        </p:nvSpPr>
        <p:spPr>
          <a:xfrm>
            <a:off x="1757718" y="-2594546"/>
            <a:ext cx="963924" cy="963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2" descr="Family ">
            <a:extLst>
              <a:ext uri="{FF2B5EF4-FFF2-40B4-BE49-F238E27FC236}">
                <a16:creationId xmlns:a16="http://schemas.microsoft.com/office/drawing/2014/main" id="{18655895-ED7B-9931-5062-2130A77A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1" y="-2439953"/>
            <a:ext cx="607058" cy="6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353F23AA-3209-3F74-9147-6382F241BF15}"/>
              </a:ext>
            </a:extLst>
          </p:cNvPr>
          <p:cNvSpPr/>
          <p:nvPr/>
        </p:nvSpPr>
        <p:spPr>
          <a:xfrm>
            <a:off x="1463520" y="4689364"/>
            <a:ext cx="4600582" cy="8663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rgbClr val="233D60"/>
                </a:solidFill>
              </a:rPr>
              <a:t>SAFETY</a:t>
            </a:r>
            <a:endParaRPr lang="en-US" dirty="0">
              <a:solidFill>
                <a:srgbClr val="233D60"/>
              </a:solidFill>
            </a:endParaRPr>
          </a:p>
          <a:p>
            <a:r>
              <a:rPr lang="en-US" dirty="0">
                <a:solidFill>
                  <a:srgbClr val="233D60"/>
                </a:solidFill>
                <a:sym typeface="Wingdings" panose="05000000000000000000" pitchFamily="2" charset="2"/>
              </a:rPr>
              <a:t> D</a:t>
            </a:r>
            <a:r>
              <a:rPr lang="en-US" dirty="0">
                <a:solidFill>
                  <a:srgbClr val="233D60"/>
                </a:solidFill>
              </a:rPr>
              <a:t>ecubitus ulcers</a:t>
            </a:r>
          </a:p>
        </p:txBody>
      </p:sp>
      <p:pic>
        <p:nvPicPr>
          <p:cNvPr id="53" name="Picture 2" descr="Dumbbell ">
            <a:extLst>
              <a:ext uri="{FF2B5EF4-FFF2-40B4-BE49-F238E27FC236}">
                <a16:creationId xmlns:a16="http://schemas.microsoft.com/office/drawing/2014/main" id="{17774030-7709-1FC7-55BC-672AB1FD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74" y="-2547575"/>
            <a:ext cx="725634" cy="7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AFFE1B7-822A-B220-9DD5-7209C2058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8479" y="4684274"/>
            <a:ext cx="942931" cy="861304"/>
          </a:xfrm>
          <a:prstGeom prst="rect">
            <a:avLst/>
          </a:prstGeom>
        </p:spPr>
      </p:pic>
      <p:pic>
        <p:nvPicPr>
          <p:cNvPr id="2058" name="Picture 10" descr="Plaster">
            <a:extLst>
              <a:ext uri="{FF2B5EF4-FFF2-40B4-BE49-F238E27FC236}">
                <a16:creationId xmlns:a16="http://schemas.microsoft.com/office/drawing/2014/main" id="{29305FF7-774F-3466-58DF-8579A218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9" y="4689364"/>
            <a:ext cx="866394" cy="8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89826395-7DD5-BC16-55D8-4031CFA13C7B}"/>
              </a:ext>
            </a:extLst>
          </p:cNvPr>
          <p:cNvSpPr/>
          <p:nvPr/>
        </p:nvSpPr>
        <p:spPr>
          <a:xfrm>
            <a:off x="6458817" y="4689364"/>
            <a:ext cx="4269662" cy="8663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r>
              <a:rPr lang="it-IT" b="1" dirty="0">
                <a:solidFill>
                  <a:srgbClr val="233D60"/>
                </a:solidFill>
              </a:rPr>
              <a:t>COMFORT</a:t>
            </a:r>
          </a:p>
          <a:p>
            <a:pPr algn="r"/>
            <a:r>
              <a:rPr lang="it-IT" dirty="0">
                <a:solidFill>
                  <a:srgbClr val="233D60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233D60"/>
                </a:solidFill>
              </a:rPr>
              <a:t>Ergonomic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seat</a:t>
            </a:r>
            <a:endParaRPr lang="it-IT" dirty="0">
              <a:solidFill>
                <a:srgbClr val="233D60"/>
              </a:solidFill>
            </a:endParaRPr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9736279B-C559-0002-D465-7D882C3A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180" y="1704699"/>
            <a:ext cx="3303638" cy="861304"/>
          </a:xfrm>
        </p:spPr>
        <p:txBody>
          <a:bodyPr anchor="ctr"/>
          <a:lstStyle/>
          <a:p>
            <a:pPr algn="ctr"/>
            <a:r>
              <a:rPr lang="it-IT" dirty="0"/>
              <a:t>Critical </a:t>
            </a:r>
            <a:r>
              <a:rPr lang="it-IT" dirty="0" err="1"/>
              <a:t>issues</a:t>
            </a:r>
            <a:endParaRPr lang="en-US" dirty="0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371E25CB-0DF2-EF70-AD09-6546E7264438}"/>
              </a:ext>
            </a:extLst>
          </p:cNvPr>
          <p:cNvSpPr/>
          <p:nvPr/>
        </p:nvSpPr>
        <p:spPr>
          <a:xfrm>
            <a:off x="8367772" y="-4384089"/>
            <a:ext cx="3303638" cy="3864076"/>
          </a:xfrm>
          <a:prstGeom prst="roundRect">
            <a:avLst/>
          </a:prstGeom>
          <a:noFill/>
          <a:ln w="76200">
            <a:solidFill>
              <a:srgbClr val="233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38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70AD651-AF47-8707-80C1-966DD0182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9548"/>
              </p:ext>
            </p:extLst>
          </p:nvPr>
        </p:nvGraphicFramePr>
        <p:xfrm>
          <a:off x="1188959" y="3601515"/>
          <a:ext cx="9814079" cy="194806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904024">
                  <a:extLst>
                    <a:ext uri="{9D8B030D-6E8A-4147-A177-3AD203B41FA5}">
                      <a16:colId xmlns:a16="http://schemas.microsoft.com/office/drawing/2014/main" val="4276858938"/>
                    </a:ext>
                  </a:extLst>
                </a:gridCol>
                <a:gridCol w="6910055">
                  <a:extLst>
                    <a:ext uri="{9D8B030D-6E8A-4147-A177-3AD203B41FA5}">
                      <a16:colId xmlns:a16="http://schemas.microsoft.com/office/drawing/2014/main" val="135826516"/>
                    </a:ext>
                  </a:extLst>
                </a:gridCol>
              </a:tblGrid>
              <a:tr h="29374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8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FUNCTIONAL REQUIREMENT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2000" marR="72000" marT="108000" marB="1080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3E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6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59152"/>
                  </a:ext>
                </a:extLst>
              </a:tr>
              <a:tr h="6673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 of the requirement:</a:t>
                      </a:r>
                      <a:endParaRPr lang="it-IT" sz="1600" b="1" dirty="0">
                        <a:effectLst/>
                        <a:latin typeface="+mn-lt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2000" marR="72000" marT="108000" marB="108000" anchor="ctr">
                    <a:lnT w="28575" cap="flat" cmpd="sng" algn="ctr">
                      <a:solidFill>
                        <a:srgbClr val="E3E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3E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600" b="1" dirty="0"/>
                        <a:t>Prevent further pressure sores</a:t>
                      </a:r>
                      <a:endParaRPr lang="en-US" sz="1600" b="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1" dirty="0"/>
                        <a:t>Be comfortable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1" dirty="0"/>
                        <a:t>Prevent unwanted movements </a:t>
                      </a:r>
                      <a:r>
                        <a:rPr lang="en-US" sz="1600" b="0" dirty="0"/>
                        <a:t>(of the rider and the device)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0" dirty="0"/>
                        <a:t>Be lightweight and NOT bulky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0" dirty="0"/>
                        <a:t>Adaptable to the trike</a:t>
                      </a:r>
                    </a:p>
                  </a:txBody>
                  <a:tcPr marL="72000" marR="72000" marT="108000" marB="108000" anchor="ctr">
                    <a:lnT w="28575" cap="flat" cmpd="sng" algn="ctr">
                      <a:solidFill>
                        <a:srgbClr val="E3E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3E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508253"/>
                  </a:ext>
                </a:extLst>
              </a:tr>
            </a:tbl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A4B72146-58B3-90DE-EB99-2C2C3585FB7B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BCEB827-4850-FDEB-9BBB-14D07F7B1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62378"/>
              </p:ext>
            </p:extLst>
          </p:nvPr>
        </p:nvGraphicFramePr>
        <p:xfrm>
          <a:off x="13716000" y="1310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54117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mpd="sng">
                      <a:solidFill>
                        <a:srgbClr val="E3E6EB"/>
                      </a:solidFill>
                      <a:prstDash val="solid"/>
                    </a:lnL>
                    <a:lnR w="12700" cmpd="sng">
                      <a:solidFill>
                        <a:srgbClr val="E3E6EB"/>
                      </a:solidFill>
                      <a:prstDash val="solid"/>
                    </a:lnR>
                    <a:lnT w="12700" cmpd="sng">
                      <a:solidFill>
                        <a:srgbClr val="E3E6EB"/>
                      </a:solidFill>
                      <a:prstDash val="solid"/>
                    </a:lnT>
                    <a:lnB w="12700" cmpd="sng">
                      <a:solidFill>
                        <a:srgbClr val="E3E6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253440"/>
                  </a:ext>
                </a:extLst>
              </a:tr>
            </a:tbl>
          </a:graphicData>
        </a:graphic>
      </p:graphicFrame>
      <p:sp>
        <p:nvSpPr>
          <p:cNvPr id="13" name="Rettangolo 12">
            <a:extLst>
              <a:ext uri="{FF2B5EF4-FFF2-40B4-BE49-F238E27FC236}">
                <a16:creationId xmlns:a16="http://schemas.microsoft.com/office/drawing/2014/main" id="{7AA2C2AB-31F2-73E3-0C53-1582ED0C6973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rgbClr val="E3E6EB"/>
                </a:solidFill>
              </a:rPr>
              <a:t>Focus group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B04D1EE-1F46-9228-25BB-DAFA6ED11A2A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3228D62-D750-F873-F3F3-E818F317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09101" y="355707"/>
            <a:ext cx="5973797" cy="2790988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34D9A57-B5A0-F20F-3F3B-3DC02AE1B2C9}"/>
              </a:ext>
            </a:extLst>
          </p:cNvPr>
          <p:cNvSpPr/>
          <p:nvPr/>
        </p:nvSpPr>
        <p:spPr>
          <a:xfrm>
            <a:off x="1463520" y="2425857"/>
            <a:ext cx="4600582" cy="8663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rgbClr val="233D60"/>
                </a:solidFill>
              </a:rPr>
              <a:t>SAFETY</a:t>
            </a:r>
            <a:endParaRPr lang="en-US" dirty="0">
              <a:solidFill>
                <a:srgbClr val="233D60"/>
              </a:solidFill>
            </a:endParaRPr>
          </a:p>
          <a:p>
            <a:r>
              <a:rPr lang="en-US" dirty="0">
                <a:solidFill>
                  <a:srgbClr val="233D60"/>
                </a:solidFill>
                <a:sym typeface="Wingdings" panose="05000000000000000000" pitchFamily="2" charset="2"/>
              </a:rPr>
              <a:t> D</a:t>
            </a:r>
            <a:r>
              <a:rPr lang="en-US" dirty="0">
                <a:solidFill>
                  <a:srgbClr val="233D60"/>
                </a:solidFill>
              </a:rPr>
              <a:t>ecubitus ulcers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BF35D9-AF92-694D-E714-1C7AD0140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22" b="93791" l="9851" r="92836">
                        <a14:foregroundMark x1="36119" y1="8497" x2="36119" y2="8497"/>
                        <a14:foregroundMark x1="35224" y1="4248" x2="35224" y2="4248"/>
                        <a14:foregroundMark x1="92836" y1="23529" x2="92836" y2="23529"/>
                        <a14:foregroundMark x1="20896" y1="93791" x2="20896" y2="93791"/>
                        <a14:foregroundMark x1="48358" y1="16013" x2="48358" y2="16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8479" y="2420767"/>
            <a:ext cx="942931" cy="861304"/>
          </a:xfrm>
          <a:prstGeom prst="rect">
            <a:avLst/>
          </a:prstGeom>
        </p:spPr>
      </p:pic>
      <p:pic>
        <p:nvPicPr>
          <p:cNvPr id="6" name="Picture 10" descr="Plaster">
            <a:extLst>
              <a:ext uri="{FF2B5EF4-FFF2-40B4-BE49-F238E27FC236}">
                <a16:creationId xmlns:a16="http://schemas.microsoft.com/office/drawing/2014/main" id="{A4CB1EA5-F899-1E16-6789-67A2F6005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9" y="2425857"/>
            <a:ext cx="866394" cy="8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5ECEA3D-D239-5E1E-4F85-74AC85BBD3EE}"/>
              </a:ext>
            </a:extLst>
          </p:cNvPr>
          <p:cNvSpPr/>
          <p:nvPr/>
        </p:nvSpPr>
        <p:spPr>
          <a:xfrm>
            <a:off x="6458817" y="2425857"/>
            <a:ext cx="4269662" cy="8663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r>
              <a:rPr lang="it-IT" b="1" dirty="0">
                <a:solidFill>
                  <a:srgbClr val="233D60"/>
                </a:solidFill>
              </a:rPr>
              <a:t>COMFORT</a:t>
            </a:r>
          </a:p>
          <a:p>
            <a:pPr algn="r"/>
            <a:r>
              <a:rPr lang="it-IT" dirty="0">
                <a:solidFill>
                  <a:srgbClr val="233D60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233D60"/>
                </a:solidFill>
              </a:rPr>
              <a:t>Ergonomic</a:t>
            </a:r>
            <a:r>
              <a:rPr lang="it-IT" dirty="0">
                <a:solidFill>
                  <a:srgbClr val="233D60"/>
                </a:solidFill>
              </a:rPr>
              <a:t> </a:t>
            </a:r>
            <a:r>
              <a:rPr lang="it-IT" dirty="0" err="1">
                <a:solidFill>
                  <a:srgbClr val="233D60"/>
                </a:solidFill>
              </a:rPr>
              <a:t>seat</a:t>
            </a:r>
            <a:endParaRPr lang="it-IT" dirty="0">
              <a:solidFill>
                <a:srgbClr val="233D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2A0AD-4414-E051-80C1-FEFAFE3B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AC5DE4-9F5D-7F01-E2D6-31EE04C7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3D86CB-8549-A3D4-C51D-E1A377945AEB}"/>
              </a:ext>
            </a:extLst>
          </p:cNvPr>
          <p:cNvSpPr/>
          <p:nvPr/>
        </p:nvSpPr>
        <p:spPr>
          <a:xfrm>
            <a:off x="4187032" y="6025149"/>
            <a:ext cx="3817938" cy="523049"/>
          </a:xfrm>
          <a:prstGeom prst="rect">
            <a:avLst/>
          </a:prstGeom>
          <a:solidFill>
            <a:srgbClr val="233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Proposal</a:t>
            </a:r>
            <a:endParaRPr lang="it-IT" sz="1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EEC3EC-E94E-A4A6-3402-78D833DFA829}"/>
              </a:ext>
            </a:extLst>
          </p:cNvPr>
          <p:cNvSpPr/>
          <p:nvPr/>
        </p:nvSpPr>
        <p:spPr>
          <a:xfrm>
            <a:off x="334963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4554F77-F1E8-7CCE-E58B-23DA75153C15}"/>
              </a:ext>
            </a:extLst>
          </p:cNvPr>
          <p:cNvSpPr/>
          <p:nvPr/>
        </p:nvSpPr>
        <p:spPr>
          <a:xfrm>
            <a:off x="8039101" y="6289390"/>
            <a:ext cx="3817938" cy="258808"/>
          </a:xfrm>
          <a:prstGeom prst="rect">
            <a:avLst/>
          </a:prstGeom>
          <a:solidFill>
            <a:srgbClr val="E3E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E3E6EB"/>
                </a:solidFill>
              </a:rPr>
              <a:t>Conclusion</a:t>
            </a:r>
            <a:endParaRPr lang="it-IT" sz="1600" dirty="0">
              <a:solidFill>
                <a:srgbClr val="E3E6EB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9D1C775-103A-8497-DC1D-4DA4B184F863}"/>
              </a:ext>
            </a:extLst>
          </p:cNvPr>
          <p:cNvSpPr/>
          <p:nvPr/>
        </p:nvSpPr>
        <p:spPr>
          <a:xfrm>
            <a:off x="914117" y="2905671"/>
            <a:ext cx="10363766" cy="180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 independent cell cushion is designed to adjust the air within the chambers in response to pressure changes detected by the MAT, thereby reducing overload and enhancing load balancing.</a:t>
            </a:r>
            <a:endParaRPr lang="it-IT" i="1" dirty="0">
              <a:solidFill>
                <a:schemeClr val="tx1"/>
              </a:solidFill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8C6BB5B5-87CC-67A0-E94E-218AC00049F8}"/>
              </a:ext>
            </a:extLst>
          </p:cNvPr>
          <p:cNvSpPr txBox="1">
            <a:spLocks/>
          </p:cNvSpPr>
          <p:nvPr/>
        </p:nvSpPr>
        <p:spPr>
          <a:xfrm>
            <a:off x="914117" y="2382621"/>
            <a:ext cx="10363766" cy="523050"/>
          </a:xfrm>
          <a:prstGeom prst="roundRect">
            <a:avLst/>
          </a:prstGeom>
          <a:solidFill>
            <a:srgbClr val="E3E6EB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Pressure-sensitive MAT + air </a:t>
            </a:r>
            <a:r>
              <a:rPr lang="it-IT" b="1" dirty="0" err="1"/>
              <a:t>chamber</a:t>
            </a:r>
            <a:r>
              <a:rPr lang="it-IT" b="1" dirty="0"/>
              <a:t> </a:t>
            </a:r>
            <a:r>
              <a:rPr lang="it-IT" b="1" dirty="0" err="1"/>
              <a:t>cushion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7980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2082</TotalTime>
  <Words>660</Words>
  <Application>Microsoft Office PowerPoint</Application>
  <PresentationFormat>Widescreen</PresentationFormat>
  <Paragraphs>244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Calibri</vt:lpstr>
      <vt:lpstr>Arial Nova</vt:lpstr>
      <vt:lpstr>Manrope</vt:lpstr>
      <vt:lpstr>Noto Sans</vt:lpstr>
      <vt:lpstr>Wingdings</vt:lpstr>
      <vt:lpstr>Arial</vt:lpstr>
      <vt:lpstr>Interni</vt:lpstr>
      <vt:lpstr>Cover</vt:lpstr>
      <vt:lpstr>Paralympics and Sport rehabilitation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Critical issues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Paralympics and Sport rehabilitation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Chiara Usai</cp:lastModifiedBy>
  <cp:revision>39</cp:revision>
  <dcterms:created xsi:type="dcterms:W3CDTF">2024-06-28T15:03:44Z</dcterms:created>
  <dcterms:modified xsi:type="dcterms:W3CDTF">2025-04-07T15:33:51Z</dcterms:modified>
</cp:coreProperties>
</file>